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5"/>
  </p:notesMasterIdLst>
  <p:sldIdLst>
    <p:sldId id="368" r:id="rId2"/>
    <p:sldId id="367" r:id="rId3"/>
    <p:sldId id="259" r:id="rId4"/>
    <p:sldId id="295" r:id="rId5"/>
    <p:sldId id="264" r:id="rId6"/>
    <p:sldId id="265" r:id="rId7"/>
    <p:sldId id="273" r:id="rId8"/>
    <p:sldId id="274" r:id="rId9"/>
    <p:sldId id="371" r:id="rId10"/>
    <p:sldId id="270" r:id="rId11"/>
    <p:sldId id="372" r:id="rId12"/>
    <p:sldId id="338" r:id="rId13"/>
    <p:sldId id="337" r:id="rId14"/>
    <p:sldId id="340" r:id="rId15"/>
    <p:sldId id="369" r:id="rId16"/>
    <p:sldId id="341" r:id="rId17"/>
    <p:sldId id="343" r:id="rId18"/>
    <p:sldId id="370" r:id="rId19"/>
    <p:sldId id="346" r:id="rId20"/>
    <p:sldId id="374" r:id="rId21"/>
    <p:sldId id="347" r:id="rId22"/>
    <p:sldId id="375" r:id="rId23"/>
    <p:sldId id="376" r:id="rId24"/>
    <p:sldId id="348" r:id="rId25"/>
    <p:sldId id="349" r:id="rId26"/>
    <p:sldId id="350" r:id="rId27"/>
    <p:sldId id="345" r:id="rId28"/>
    <p:sldId id="379" r:id="rId29"/>
    <p:sldId id="378" r:id="rId30"/>
    <p:sldId id="377" r:id="rId31"/>
    <p:sldId id="373" r:id="rId32"/>
    <p:sldId id="352" r:id="rId33"/>
    <p:sldId id="355" r:id="rId34"/>
    <p:sldId id="356" r:id="rId35"/>
    <p:sldId id="353" r:id="rId36"/>
    <p:sldId id="357" r:id="rId37"/>
    <p:sldId id="363" r:id="rId38"/>
    <p:sldId id="365" r:id="rId39"/>
    <p:sldId id="366" r:id="rId40"/>
    <p:sldId id="362" r:id="rId41"/>
    <p:sldId id="358" r:id="rId42"/>
    <p:sldId id="359" r:id="rId43"/>
    <p:sldId id="351"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315F"/>
    <a:srgbClr val="3196EE"/>
    <a:srgbClr val="F40C7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495" autoAdjust="0"/>
    <p:restoredTop sz="71293"/>
  </p:normalViewPr>
  <p:slideViewPr>
    <p:cSldViewPr snapToGrid="0">
      <p:cViewPr varScale="1">
        <p:scale>
          <a:sx n="89" d="100"/>
          <a:sy n="89" d="100"/>
        </p:scale>
        <p:origin x="992" y="176"/>
      </p:cViewPr>
      <p:guideLst>
        <p:guide orient="horz" pos="2160"/>
        <p:guide pos="3840"/>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425FA27-259F-4054-909B-3D6D4FEE735E}"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15A53D33-DD83-46F6-AEB3-2B02D873A9FE}">
      <dgm:prSet/>
      <dgm:spPr/>
      <dgm:t>
        <a:bodyPr/>
        <a:lstStyle/>
        <a:p>
          <a:r>
            <a:rPr lang="en-US"/>
            <a:t>Mount </a:t>
          </a:r>
        </a:p>
      </dgm:t>
    </dgm:pt>
    <dgm:pt modelId="{8A868F00-1707-4672-B1F9-6164C9667E77}" type="parTrans" cxnId="{F031DBEF-8DBE-45A8-B83F-639608458363}">
      <dgm:prSet/>
      <dgm:spPr/>
      <dgm:t>
        <a:bodyPr/>
        <a:lstStyle/>
        <a:p>
          <a:endParaRPr lang="en-US"/>
        </a:p>
      </dgm:t>
    </dgm:pt>
    <dgm:pt modelId="{6F0651AB-341A-410E-A1F9-4D0D6F0B76D8}" type="sibTrans" cxnId="{F031DBEF-8DBE-45A8-B83F-639608458363}">
      <dgm:prSet/>
      <dgm:spPr/>
      <dgm:t>
        <a:bodyPr/>
        <a:lstStyle/>
        <a:p>
          <a:endParaRPr lang="en-US"/>
        </a:p>
      </dgm:t>
    </dgm:pt>
    <dgm:pt modelId="{3A373E1E-F25B-4F3A-8B40-966D37EF898A}">
      <dgm:prSet custT="1"/>
      <dgm:spPr/>
      <dgm:t>
        <a:bodyPr/>
        <a:lstStyle/>
        <a:p>
          <a:r>
            <a:rPr lang="en-US" sz="1400" dirty="0"/>
            <a:t>Set of filesystem mounts visible to a process.</a:t>
          </a:r>
        </a:p>
      </dgm:t>
    </dgm:pt>
    <dgm:pt modelId="{4BC97082-F824-4970-979F-D5BC6DA60441}" type="parTrans" cxnId="{73BE1520-39E3-4715-9A85-1A33C1685A28}">
      <dgm:prSet/>
      <dgm:spPr/>
      <dgm:t>
        <a:bodyPr/>
        <a:lstStyle/>
        <a:p>
          <a:endParaRPr lang="en-US"/>
        </a:p>
      </dgm:t>
    </dgm:pt>
    <dgm:pt modelId="{1A8264E9-455F-459F-8B1C-606CAE51A400}" type="sibTrans" cxnId="{73BE1520-39E3-4715-9A85-1A33C1685A28}">
      <dgm:prSet/>
      <dgm:spPr/>
      <dgm:t>
        <a:bodyPr/>
        <a:lstStyle/>
        <a:p>
          <a:endParaRPr lang="en-US"/>
        </a:p>
      </dgm:t>
    </dgm:pt>
    <dgm:pt modelId="{53635C54-384F-4CAD-A486-C644D804AED2}">
      <dgm:prSet/>
      <dgm:spPr/>
      <dgm:t>
        <a:bodyPr/>
        <a:lstStyle/>
        <a:p>
          <a:r>
            <a:rPr lang="en-US"/>
            <a:t>Process ID </a:t>
          </a:r>
        </a:p>
      </dgm:t>
    </dgm:pt>
    <dgm:pt modelId="{502AE04A-D11D-491B-BA0E-F9D918A68ED0}" type="parTrans" cxnId="{CE805107-E2E6-4D82-AC10-A0C6FF822896}">
      <dgm:prSet/>
      <dgm:spPr/>
      <dgm:t>
        <a:bodyPr/>
        <a:lstStyle/>
        <a:p>
          <a:endParaRPr lang="en-US"/>
        </a:p>
      </dgm:t>
    </dgm:pt>
    <dgm:pt modelId="{7E84A1E4-E7B8-4590-99EE-D5212B67CA61}" type="sibTrans" cxnId="{CE805107-E2E6-4D82-AC10-A0C6FF822896}">
      <dgm:prSet/>
      <dgm:spPr/>
      <dgm:t>
        <a:bodyPr/>
        <a:lstStyle/>
        <a:p>
          <a:endParaRPr lang="en-US"/>
        </a:p>
      </dgm:t>
    </dgm:pt>
    <dgm:pt modelId="{E2B7ACAF-E1C7-4E6E-9450-5ACF1597B1E7}">
      <dgm:prSet custT="1"/>
      <dgm:spPr/>
      <dgm:t>
        <a:bodyPr/>
        <a:lstStyle/>
        <a:p>
          <a:r>
            <a:rPr lang="en-US" sz="1400" dirty="0"/>
            <a:t>Provides Process IDs from other </a:t>
          </a:r>
          <a:r>
            <a:rPr lang="en-US" sz="1400" dirty="0" err="1"/>
            <a:t>namepaces</a:t>
          </a:r>
          <a:r>
            <a:rPr lang="en-US" sz="1400" dirty="0"/>
            <a:t>.</a:t>
          </a:r>
        </a:p>
      </dgm:t>
    </dgm:pt>
    <dgm:pt modelId="{D1516296-C796-41D4-9065-85863502CCD4}" type="parTrans" cxnId="{59821C4E-922E-42C0-86EF-5B5951D6707C}">
      <dgm:prSet/>
      <dgm:spPr/>
      <dgm:t>
        <a:bodyPr/>
        <a:lstStyle/>
        <a:p>
          <a:endParaRPr lang="en-US"/>
        </a:p>
      </dgm:t>
    </dgm:pt>
    <dgm:pt modelId="{43DDF4DF-5DE3-46E2-B369-9C126593C0A8}" type="sibTrans" cxnId="{59821C4E-922E-42C0-86EF-5B5951D6707C}">
      <dgm:prSet/>
      <dgm:spPr/>
      <dgm:t>
        <a:bodyPr/>
        <a:lstStyle/>
        <a:p>
          <a:endParaRPr lang="en-US"/>
        </a:p>
      </dgm:t>
    </dgm:pt>
    <dgm:pt modelId="{A5195CA1-EE26-4DAE-994F-CB4F87EA17B7}">
      <dgm:prSet/>
      <dgm:spPr/>
      <dgm:t>
        <a:bodyPr/>
        <a:lstStyle/>
        <a:p>
          <a:r>
            <a:rPr lang="en-US"/>
            <a:t>Network</a:t>
          </a:r>
        </a:p>
      </dgm:t>
    </dgm:pt>
    <dgm:pt modelId="{A505E32E-1FF8-4404-BC28-CC44649C557F}" type="parTrans" cxnId="{2710EA1B-CB20-4AF1-A47A-ECB359399EDF}">
      <dgm:prSet/>
      <dgm:spPr/>
      <dgm:t>
        <a:bodyPr/>
        <a:lstStyle/>
        <a:p>
          <a:endParaRPr lang="en-US"/>
        </a:p>
      </dgm:t>
    </dgm:pt>
    <dgm:pt modelId="{FA0B8084-0C20-438C-AF58-A4F75B5BE9C7}" type="sibTrans" cxnId="{2710EA1B-CB20-4AF1-A47A-ECB359399EDF}">
      <dgm:prSet/>
      <dgm:spPr/>
      <dgm:t>
        <a:bodyPr/>
        <a:lstStyle/>
        <a:p>
          <a:endParaRPr lang="en-US"/>
        </a:p>
      </dgm:t>
    </dgm:pt>
    <dgm:pt modelId="{C9F46A1A-FA1A-4606-B3C2-4A2BB672D2D8}">
      <dgm:prSet custT="1"/>
      <dgm:spPr/>
      <dgm:t>
        <a:bodyPr/>
        <a:lstStyle/>
        <a:p>
          <a:r>
            <a:rPr lang="en-GB" sz="1400" dirty="0"/>
            <a:t>Virtualizes network stack. Each network interface (physical or virtual) is present in exactly 1 namespace. </a:t>
          </a:r>
          <a:endParaRPr lang="en-US" sz="1400" dirty="0"/>
        </a:p>
      </dgm:t>
    </dgm:pt>
    <dgm:pt modelId="{6575C8B1-D5B3-4266-A9E8-13F8002E10FD}" type="parTrans" cxnId="{8362BAA5-6B19-4EB3-8663-5927A28072EC}">
      <dgm:prSet/>
      <dgm:spPr/>
      <dgm:t>
        <a:bodyPr/>
        <a:lstStyle/>
        <a:p>
          <a:endParaRPr lang="en-US"/>
        </a:p>
      </dgm:t>
    </dgm:pt>
    <dgm:pt modelId="{6C6E382F-16E1-45DF-B1AE-BCE847C2E17B}" type="sibTrans" cxnId="{8362BAA5-6B19-4EB3-8663-5927A28072EC}">
      <dgm:prSet/>
      <dgm:spPr/>
      <dgm:t>
        <a:bodyPr/>
        <a:lstStyle/>
        <a:p>
          <a:endParaRPr lang="en-US"/>
        </a:p>
      </dgm:t>
    </dgm:pt>
    <dgm:pt modelId="{C8BA9C90-63C0-4A0F-BD9F-E2CD2D3F1D55}">
      <dgm:prSet/>
      <dgm:spPr/>
      <dgm:t>
        <a:bodyPr/>
        <a:lstStyle/>
        <a:p>
          <a:r>
            <a:rPr lang="en-GB"/>
            <a:t>Interprocess Communication</a:t>
          </a:r>
          <a:endParaRPr lang="en-US"/>
        </a:p>
      </dgm:t>
    </dgm:pt>
    <dgm:pt modelId="{8380C2ED-D02E-4D34-B251-19AC63395B81}" type="parTrans" cxnId="{ED086099-0A67-420D-B75D-C1B1D23747D2}">
      <dgm:prSet/>
      <dgm:spPr/>
      <dgm:t>
        <a:bodyPr/>
        <a:lstStyle/>
        <a:p>
          <a:endParaRPr lang="en-US"/>
        </a:p>
      </dgm:t>
    </dgm:pt>
    <dgm:pt modelId="{7640DA74-0E6E-4FCE-A2FA-A3440103CC23}" type="sibTrans" cxnId="{ED086099-0A67-420D-B75D-C1B1D23747D2}">
      <dgm:prSet/>
      <dgm:spPr/>
      <dgm:t>
        <a:bodyPr/>
        <a:lstStyle/>
        <a:p>
          <a:endParaRPr lang="en-US"/>
        </a:p>
      </dgm:t>
    </dgm:pt>
    <dgm:pt modelId="{25F80A24-4372-451A-9002-36FA6271BACE}">
      <dgm:prSet custT="1"/>
      <dgm:spPr/>
      <dgm:t>
        <a:bodyPr/>
        <a:lstStyle/>
        <a:p>
          <a:r>
            <a:rPr lang="en-GB" sz="1400" dirty="0"/>
            <a:t>Prevents processes in different IPC namespaces from forming SHM functions.</a:t>
          </a:r>
          <a:endParaRPr lang="en-US" sz="1400" dirty="0"/>
        </a:p>
      </dgm:t>
    </dgm:pt>
    <dgm:pt modelId="{FDF07FE4-BB4F-4698-878E-B466DE3E3EBC}" type="parTrans" cxnId="{59C9CDC2-88A7-4208-8B1C-E97B9CC171D1}">
      <dgm:prSet/>
      <dgm:spPr/>
      <dgm:t>
        <a:bodyPr/>
        <a:lstStyle/>
        <a:p>
          <a:endParaRPr lang="en-US"/>
        </a:p>
      </dgm:t>
    </dgm:pt>
    <dgm:pt modelId="{FEB143F2-6787-4837-968E-CAEEED7FC5FD}" type="sibTrans" cxnId="{59C9CDC2-88A7-4208-8B1C-E97B9CC171D1}">
      <dgm:prSet/>
      <dgm:spPr/>
      <dgm:t>
        <a:bodyPr/>
        <a:lstStyle/>
        <a:p>
          <a:endParaRPr lang="en-US"/>
        </a:p>
      </dgm:t>
    </dgm:pt>
    <dgm:pt modelId="{E9BB4583-98F0-4AA8-B478-ECDE9E64778A}">
      <dgm:prSet/>
      <dgm:spPr/>
      <dgm:t>
        <a:bodyPr/>
        <a:lstStyle/>
        <a:p>
          <a:r>
            <a:rPr lang="en-GB"/>
            <a:t>UNIX Times-Sharing</a:t>
          </a:r>
          <a:endParaRPr lang="en-US"/>
        </a:p>
      </dgm:t>
    </dgm:pt>
    <dgm:pt modelId="{49AAEB29-2E89-409E-A54C-B5D9AD352E13}" type="parTrans" cxnId="{A4079463-1E8D-4F6A-AC94-47BBA6D2B175}">
      <dgm:prSet/>
      <dgm:spPr/>
      <dgm:t>
        <a:bodyPr/>
        <a:lstStyle/>
        <a:p>
          <a:endParaRPr lang="en-US"/>
        </a:p>
      </dgm:t>
    </dgm:pt>
    <dgm:pt modelId="{FC03616E-D76E-4022-981D-62D73C898D50}" type="sibTrans" cxnId="{A4079463-1E8D-4F6A-AC94-47BBA6D2B175}">
      <dgm:prSet/>
      <dgm:spPr/>
      <dgm:t>
        <a:bodyPr/>
        <a:lstStyle/>
        <a:p>
          <a:endParaRPr lang="en-US"/>
        </a:p>
      </dgm:t>
    </dgm:pt>
    <dgm:pt modelId="{86D81245-53AD-4423-8324-35563491A96E}">
      <dgm:prSet custT="1"/>
      <dgm:spPr/>
      <dgm:t>
        <a:bodyPr/>
        <a:lstStyle/>
        <a:p>
          <a:r>
            <a:rPr lang="en-GB" sz="1400" dirty="0"/>
            <a:t>Allows a system to have different host and domain names for various processes.</a:t>
          </a:r>
          <a:endParaRPr lang="en-US" sz="1400" dirty="0"/>
        </a:p>
      </dgm:t>
    </dgm:pt>
    <dgm:pt modelId="{2A9FE640-A990-46D6-9141-CFFC2BF097F0}" type="parTrans" cxnId="{A27C7EA4-2027-463E-BB3A-CF9EE5891201}">
      <dgm:prSet/>
      <dgm:spPr/>
      <dgm:t>
        <a:bodyPr/>
        <a:lstStyle/>
        <a:p>
          <a:endParaRPr lang="en-US"/>
        </a:p>
      </dgm:t>
    </dgm:pt>
    <dgm:pt modelId="{B6803490-BC38-45CF-8F39-EB22DAD9952E}" type="sibTrans" cxnId="{A27C7EA4-2027-463E-BB3A-CF9EE5891201}">
      <dgm:prSet/>
      <dgm:spPr/>
      <dgm:t>
        <a:bodyPr/>
        <a:lstStyle/>
        <a:p>
          <a:endParaRPr lang="en-US"/>
        </a:p>
      </dgm:t>
    </dgm:pt>
    <dgm:pt modelId="{8FE10698-1EF2-44EF-9104-A178E66B8A9E}">
      <dgm:prSet/>
      <dgm:spPr/>
      <dgm:t>
        <a:bodyPr/>
        <a:lstStyle/>
        <a:p>
          <a:r>
            <a:rPr lang="en-GB"/>
            <a:t>User namespace</a:t>
          </a:r>
          <a:endParaRPr lang="en-US"/>
        </a:p>
      </dgm:t>
    </dgm:pt>
    <dgm:pt modelId="{41027EE3-364C-4C7E-A3D9-9765D6FF539D}" type="parTrans" cxnId="{0E8D3A78-BD52-48AF-8514-BA1750347775}">
      <dgm:prSet/>
      <dgm:spPr/>
      <dgm:t>
        <a:bodyPr/>
        <a:lstStyle/>
        <a:p>
          <a:endParaRPr lang="en-US"/>
        </a:p>
      </dgm:t>
    </dgm:pt>
    <dgm:pt modelId="{B1128AB3-4F98-4F13-87D7-AAE5499BB78A}" type="sibTrans" cxnId="{0E8D3A78-BD52-48AF-8514-BA1750347775}">
      <dgm:prSet/>
      <dgm:spPr/>
      <dgm:t>
        <a:bodyPr/>
        <a:lstStyle/>
        <a:p>
          <a:endParaRPr lang="en-US"/>
        </a:p>
      </dgm:t>
    </dgm:pt>
    <dgm:pt modelId="{D715411D-1425-4F68-9822-B09A90C13EB0}">
      <dgm:prSet custT="1"/>
      <dgm:spPr/>
      <dgm:t>
        <a:bodyPr/>
        <a:lstStyle/>
        <a:p>
          <a:r>
            <a:rPr lang="en-GB" sz="1400" dirty="0"/>
            <a:t>A user namespace allows a process (that is unprivileged outside the namespace) to have root privileges while at the same time limiting the scope of that privilege to the namespace.</a:t>
          </a:r>
          <a:endParaRPr lang="en-US" sz="1400" dirty="0"/>
        </a:p>
      </dgm:t>
    </dgm:pt>
    <dgm:pt modelId="{B7FEDD69-CC03-4462-8585-2EF0CB6F606F}" type="parTrans" cxnId="{727F4935-C168-49F3-A832-A6BD6FC64665}">
      <dgm:prSet/>
      <dgm:spPr/>
      <dgm:t>
        <a:bodyPr/>
        <a:lstStyle/>
        <a:p>
          <a:endParaRPr lang="en-US"/>
        </a:p>
      </dgm:t>
    </dgm:pt>
    <dgm:pt modelId="{C1969F8E-70D5-45CF-B209-B71DCFCB4826}" type="sibTrans" cxnId="{727F4935-C168-49F3-A832-A6BD6FC64665}">
      <dgm:prSet/>
      <dgm:spPr/>
      <dgm:t>
        <a:bodyPr/>
        <a:lstStyle/>
        <a:p>
          <a:endParaRPr lang="en-US"/>
        </a:p>
      </dgm:t>
    </dgm:pt>
    <dgm:pt modelId="{C63F8372-62C6-4DDD-B6CB-17E29B0402DB}">
      <dgm:prSet/>
      <dgm:spPr/>
      <dgm:t>
        <a:bodyPr/>
        <a:lstStyle/>
        <a:p>
          <a:r>
            <a:rPr lang="en-GB"/>
            <a:t>Control group (cgroups)</a:t>
          </a:r>
          <a:endParaRPr lang="en-US"/>
        </a:p>
      </dgm:t>
    </dgm:pt>
    <dgm:pt modelId="{C7AF8879-CD7A-42E7-816D-59A18822DE64}" type="parTrans" cxnId="{414421FF-3DA0-4017-9BC3-A0AD12F2F219}">
      <dgm:prSet/>
      <dgm:spPr/>
      <dgm:t>
        <a:bodyPr/>
        <a:lstStyle/>
        <a:p>
          <a:endParaRPr lang="en-US"/>
        </a:p>
      </dgm:t>
    </dgm:pt>
    <dgm:pt modelId="{AD01F151-1D7A-409C-8734-02BD39B213FA}" type="sibTrans" cxnId="{414421FF-3DA0-4017-9BC3-A0AD12F2F219}">
      <dgm:prSet/>
      <dgm:spPr/>
      <dgm:t>
        <a:bodyPr/>
        <a:lstStyle/>
        <a:p>
          <a:endParaRPr lang="en-US"/>
        </a:p>
      </dgm:t>
    </dgm:pt>
    <dgm:pt modelId="{B1078DB1-24B7-4343-8BDB-398DB0449CAC}">
      <dgm:prSet custT="1"/>
      <dgm:spPr/>
      <dgm:t>
        <a:bodyPr/>
        <a:lstStyle/>
        <a:p>
          <a:r>
            <a:rPr lang="en-GB" sz="1400" dirty="0"/>
            <a:t>Limits, accounts for, and isolates the resource usage of a collection of processes.</a:t>
          </a:r>
          <a:endParaRPr lang="en-US" sz="1400" dirty="0"/>
        </a:p>
      </dgm:t>
    </dgm:pt>
    <dgm:pt modelId="{7A9807AB-A87A-4105-B67C-D1E9E106D4B0}" type="parTrans" cxnId="{B3F6391D-4499-41B0-B199-A6ED975413CC}">
      <dgm:prSet/>
      <dgm:spPr/>
      <dgm:t>
        <a:bodyPr/>
        <a:lstStyle/>
        <a:p>
          <a:endParaRPr lang="en-US"/>
        </a:p>
      </dgm:t>
    </dgm:pt>
    <dgm:pt modelId="{0C7FFA46-AA03-46FE-A8A8-806EDB1930D8}" type="sibTrans" cxnId="{B3F6391D-4499-41B0-B199-A6ED975413CC}">
      <dgm:prSet/>
      <dgm:spPr/>
      <dgm:t>
        <a:bodyPr/>
        <a:lstStyle/>
        <a:p>
          <a:endParaRPr lang="en-US"/>
        </a:p>
      </dgm:t>
    </dgm:pt>
    <dgm:pt modelId="{7A4A16B8-E2F5-43F7-9E56-58735F730C14}">
      <dgm:prSet/>
      <dgm:spPr/>
      <dgm:t>
        <a:bodyPr/>
        <a:lstStyle/>
        <a:p>
          <a:r>
            <a:rPr lang="en-US"/>
            <a:t>Time </a:t>
          </a:r>
        </a:p>
      </dgm:t>
    </dgm:pt>
    <dgm:pt modelId="{09AC0535-30D2-4B4E-8260-F85161B45674}" type="parTrans" cxnId="{E106BC23-0629-443B-A477-D0ABF3FF6BCE}">
      <dgm:prSet/>
      <dgm:spPr/>
      <dgm:t>
        <a:bodyPr/>
        <a:lstStyle/>
        <a:p>
          <a:endParaRPr lang="en-US"/>
        </a:p>
      </dgm:t>
    </dgm:pt>
    <dgm:pt modelId="{E0B0F43F-40BB-4658-B725-864BFD476FD8}" type="sibTrans" cxnId="{E106BC23-0629-443B-A477-D0ABF3FF6BCE}">
      <dgm:prSet/>
      <dgm:spPr/>
      <dgm:t>
        <a:bodyPr/>
        <a:lstStyle/>
        <a:p>
          <a:endParaRPr lang="en-US"/>
        </a:p>
      </dgm:t>
    </dgm:pt>
    <dgm:pt modelId="{2DB29BD9-48A8-4EA7-8064-34366A9A9E61}">
      <dgm:prSet custT="1"/>
      <dgm:spPr/>
      <dgm:t>
        <a:bodyPr/>
        <a:lstStyle/>
        <a:p>
          <a:r>
            <a:rPr lang="en-GB" sz="1400" dirty="0"/>
            <a:t>Allows for per-namespace offsets to the system monotonic and boot-time clocks. Allowing the date/time to be changed within a container, e.g. for adjusting following restoration from a checkpoint/snapshot.</a:t>
          </a:r>
          <a:endParaRPr lang="en-US" sz="1400" dirty="0"/>
        </a:p>
      </dgm:t>
    </dgm:pt>
    <dgm:pt modelId="{0022AB53-94C8-4B22-965A-BE60EEF57BD8}" type="parTrans" cxnId="{70F3ACCB-6DC1-46A4-9657-EE359047154E}">
      <dgm:prSet/>
      <dgm:spPr/>
      <dgm:t>
        <a:bodyPr/>
        <a:lstStyle/>
        <a:p>
          <a:endParaRPr lang="en-US"/>
        </a:p>
      </dgm:t>
    </dgm:pt>
    <dgm:pt modelId="{07F1181B-C07E-4BAD-A1D0-45E2EA1A66F2}" type="sibTrans" cxnId="{70F3ACCB-6DC1-46A4-9657-EE359047154E}">
      <dgm:prSet/>
      <dgm:spPr/>
      <dgm:t>
        <a:bodyPr/>
        <a:lstStyle/>
        <a:p>
          <a:endParaRPr lang="en-US"/>
        </a:p>
      </dgm:t>
    </dgm:pt>
    <dgm:pt modelId="{5DD562DE-7F13-9749-BBB1-10D70B67DF21}" type="pres">
      <dgm:prSet presAssocID="{F425FA27-259F-4054-909B-3D6D4FEE735E}" presName="linear" presStyleCnt="0">
        <dgm:presLayoutVars>
          <dgm:animLvl val="lvl"/>
          <dgm:resizeHandles val="exact"/>
        </dgm:presLayoutVars>
      </dgm:prSet>
      <dgm:spPr/>
    </dgm:pt>
    <dgm:pt modelId="{7BBDF897-95C0-D840-A635-C276B0351095}" type="pres">
      <dgm:prSet presAssocID="{15A53D33-DD83-46F6-AEB3-2B02D873A9FE}" presName="parentText" presStyleLbl="node1" presStyleIdx="0" presStyleCnt="8">
        <dgm:presLayoutVars>
          <dgm:chMax val="0"/>
          <dgm:bulletEnabled val="1"/>
        </dgm:presLayoutVars>
      </dgm:prSet>
      <dgm:spPr/>
    </dgm:pt>
    <dgm:pt modelId="{664DE24A-ED90-9544-AE8B-3AEAF34DA1E2}" type="pres">
      <dgm:prSet presAssocID="{15A53D33-DD83-46F6-AEB3-2B02D873A9FE}" presName="childText" presStyleLbl="revTx" presStyleIdx="0" presStyleCnt="8">
        <dgm:presLayoutVars>
          <dgm:bulletEnabled val="1"/>
        </dgm:presLayoutVars>
      </dgm:prSet>
      <dgm:spPr/>
    </dgm:pt>
    <dgm:pt modelId="{395B0B3B-04D6-F245-A935-F80C34782F93}" type="pres">
      <dgm:prSet presAssocID="{53635C54-384F-4CAD-A486-C644D804AED2}" presName="parentText" presStyleLbl="node1" presStyleIdx="1" presStyleCnt="8">
        <dgm:presLayoutVars>
          <dgm:chMax val="0"/>
          <dgm:bulletEnabled val="1"/>
        </dgm:presLayoutVars>
      </dgm:prSet>
      <dgm:spPr/>
    </dgm:pt>
    <dgm:pt modelId="{A792BEF0-1470-BE40-98A5-83C3611F5531}" type="pres">
      <dgm:prSet presAssocID="{53635C54-384F-4CAD-A486-C644D804AED2}" presName="childText" presStyleLbl="revTx" presStyleIdx="1" presStyleCnt="8">
        <dgm:presLayoutVars>
          <dgm:bulletEnabled val="1"/>
        </dgm:presLayoutVars>
      </dgm:prSet>
      <dgm:spPr/>
    </dgm:pt>
    <dgm:pt modelId="{67AA2AA1-A15C-4844-AF17-FC4EABB2D3D9}" type="pres">
      <dgm:prSet presAssocID="{A5195CA1-EE26-4DAE-994F-CB4F87EA17B7}" presName="parentText" presStyleLbl="node1" presStyleIdx="2" presStyleCnt="8">
        <dgm:presLayoutVars>
          <dgm:chMax val="0"/>
          <dgm:bulletEnabled val="1"/>
        </dgm:presLayoutVars>
      </dgm:prSet>
      <dgm:spPr/>
    </dgm:pt>
    <dgm:pt modelId="{48CF6BE9-3065-F44D-9D13-512830561CA9}" type="pres">
      <dgm:prSet presAssocID="{A5195CA1-EE26-4DAE-994F-CB4F87EA17B7}" presName="childText" presStyleLbl="revTx" presStyleIdx="2" presStyleCnt="8">
        <dgm:presLayoutVars>
          <dgm:bulletEnabled val="1"/>
        </dgm:presLayoutVars>
      </dgm:prSet>
      <dgm:spPr/>
    </dgm:pt>
    <dgm:pt modelId="{6CA037A7-64A5-F24F-AB45-7EA8C4EBD54A}" type="pres">
      <dgm:prSet presAssocID="{C8BA9C90-63C0-4A0F-BD9F-E2CD2D3F1D55}" presName="parentText" presStyleLbl="node1" presStyleIdx="3" presStyleCnt="8">
        <dgm:presLayoutVars>
          <dgm:chMax val="0"/>
          <dgm:bulletEnabled val="1"/>
        </dgm:presLayoutVars>
      </dgm:prSet>
      <dgm:spPr/>
    </dgm:pt>
    <dgm:pt modelId="{6932BEAF-3053-7244-B189-32C5502B982A}" type="pres">
      <dgm:prSet presAssocID="{C8BA9C90-63C0-4A0F-BD9F-E2CD2D3F1D55}" presName="childText" presStyleLbl="revTx" presStyleIdx="3" presStyleCnt="8">
        <dgm:presLayoutVars>
          <dgm:bulletEnabled val="1"/>
        </dgm:presLayoutVars>
      </dgm:prSet>
      <dgm:spPr/>
    </dgm:pt>
    <dgm:pt modelId="{B057BD57-4327-374F-9B94-BB3257A5DC74}" type="pres">
      <dgm:prSet presAssocID="{E9BB4583-98F0-4AA8-B478-ECDE9E64778A}" presName="parentText" presStyleLbl="node1" presStyleIdx="4" presStyleCnt="8">
        <dgm:presLayoutVars>
          <dgm:chMax val="0"/>
          <dgm:bulletEnabled val="1"/>
        </dgm:presLayoutVars>
      </dgm:prSet>
      <dgm:spPr/>
    </dgm:pt>
    <dgm:pt modelId="{85E3F727-8E7C-764A-9D49-7210C9E01CC8}" type="pres">
      <dgm:prSet presAssocID="{E9BB4583-98F0-4AA8-B478-ECDE9E64778A}" presName="childText" presStyleLbl="revTx" presStyleIdx="4" presStyleCnt="8">
        <dgm:presLayoutVars>
          <dgm:bulletEnabled val="1"/>
        </dgm:presLayoutVars>
      </dgm:prSet>
      <dgm:spPr/>
    </dgm:pt>
    <dgm:pt modelId="{135B461D-F708-2C40-9884-3F6562B4A7D3}" type="pres">
      <dgm:prSet presAssocID="{8FE10698-1EF2-44EF-9104-A178E66B8A9E}" presName="parentText" presStyleLbl="node1" presStyleIdx="5" presStyleCnt="8">
        <dgm:presLayoutVars>
          <dgm:chMax val="0"/>
          <dgm:bulletEnabled val="1"/>
        </dgm:presLayoutVars>
      </dgm:prSet>
      <dgm:spPr/>
    </dgm:pt>
    <dgm:pt modelId="{4DF68854-DC33-FB43-8376-EBE47B4B2519}" type="pres">
      <dgm:prSet presAssocID="{8FE10698-1EF2-44EF-9104-A178E66B8A9E}" presName="childText" presStyleLbl="revTx" presStyleIdx="5" presStyleCnt="8">
        <dgm:presLayoutVars>
          <dgm:bulletEnabled val="1"/>
        </dgm:presLayoutVars>
      </dgm:prSet>
      <dgm:spPr/>
    </dgm:pt>
    <dgm:pt modelId="{F2396708-C3F0-5C4A-9A2A-7A1BC5B2A7BB}" type="pres">
      <dgm:prSet presAssocID="{C63F8372-62C6-4DDD-B6CB-17E29B0402DB}" presName="parentText" presStyleLbl="node1" presStyleIdx="6" presStyleCnt="8">
        <dgm:presLayoutVars>
          <dgm:chMax val="0"/>
          <dgm:bulletEnabled val="1"/>
        </dgm:presLayoutVars>
      </dgm:prSet>
      <dgm:spPr/>
    </dgm:pt>
    <dgm:pt modelId="{A3330BD6-FFC8-FD48-A4A7-B2FAA2F782FD}" type="pres">
      <dgm:prSet presAssocID="{C63F8372-62C6-4DDD-B6CB-17E29B0402DB}" presName="childText" presStyleLbl="revTx" presStyleIdx="6" presStyleCnt="8">
        <dgm:presLayoutVars>
          <dgm:bulletEnabled val="1"/>
        </dgm:presLayoutVars>
      </dgm:prSet>
      <dgm:spPr/>
    </dgm:pt>
    <dgm:pt modelId="{D17FFDB0-DF21-D34C-AD1F-43F51B9CACDB}" type="pres">
      <dgm:prSet presAssocID="{7A4A16B8-E2F5-43F7-9E56-58735F730C14}" presName="parentText" presStyleLbl="node1" presStyleIdx="7" presStyleCnt="8">
        <dgm:presLayoutVars>
          <dgm:chMax val="0"/>
          <dgm:bulletEnabled val="1"/>
        </dgm:presLayoutVars>
      </dgm:prSet>
      <dgm:spPr/>
    </dgm:pt>
    <dgm:pt modelId="{A8085E15-3744-C449-A1CC-E46B654CE5CE}" type="pres">
      <dgm:prSet presAssocID="{7A4A16B8-E2F5-43F7-9E56-58735F730C14}" presName="childText" presStyleLbl="revTx" presStyleIdx="7" presStyleCnt="8">
        <dgm:presLayoutVars>
          <dgm:bulletEnabled val="1"/>
        </dgm:presLayoutVars>
      </dgm:prSet>
      <dgm:spPr/>
    </dgm:pt>
  </dgm:ptLst>
  <dgm:cxnLst>
    <dgm:cxn modelId="{CE805107-E2E6-4D82-AC10-A0C6FF822896}" srcId="{F425FA27-259F-4054-909B-3D6D4FEE735E}" destId="{53635C54-384F-4CAD-A486-C644D804AED2}" srcOrd="1" destOrd="0" parTransId="{502AE04A-D11D-491B-BA0E-F9D918A68ED0}" sibTransId="{7E84A1E4-E7B8-4590-99EE-D5212B67CA61}"/>
    <dgm:cxn modelId="{2ED3A518-D164-4E40-8929-B3EE94444C9F}" type="presOf" srcId="{86D81245-53AD-4423-8324-35563491A96E}" destId="{85E3F727-8E7C-764A-9D49-7210C9E01CC8}" srcOrd="0" destOrd="0" presId="urn:microsoft.com/office/officeart/2005/8/layout/vList2"/>
    <dgm:cxn modelId="{2710EA1B-CB20-4AF1-A47A-ECB359399EDF}" srcId="{F425FA27-259F-4054-909B-3D6D4FEE735E}" destId="{A5195CA1-EE26-4DAE-994F-CB4F87EA17B7}" srcOrd="2" destOrd="0" parTransId="{A505E32E-1FF8-4404-BC28-CC44649C557F}" sibTransId="{FA0B8084-0C20-438C-AF58-A4F75B5BE9C7}"/>
    <dgm:cxn modelId="{B3F6391D-4499-41B0-B199-A6ED975413CC}" srcId="{C63F8372-62C6-4DDD-B6CB-17E29B0402DB}" destId="{B1078DB1-24B7-4343-8BDB-398DB0449CAC}" srcOrd="0" destOrd="0" parTransId="{7A9807AB-A87A-4105-B67C-D1E9E106D4B0}" sibTransId="{0C7FFA46-AA03-46FE-A8A8-806EDB1930D8}"/>
    <dgm:cxn modelId="{36B1341F-61F2-A845-9034-910753C3BEB1}" type="presOf" srcId="{E2B7ACAF-E1C7-4E6E-9450-5ACF1597B1E7}" destId="{A792BEF0-1470-BE40-98A5-83C3611F5531}" srcOrd="0" destOrd="0" presId="urn:microsoft.com/office/officeart/2005/8/layout/vList2"/>
    <dgm:cxn modelId="{73BE1520-39E3-4715-9A85-1A33C1685A28}" srcId="{15A53D33-DD83-46F6-AEB3-2B02D873A9FE}" destId="{3A373E1E-F25B-4F3A-8B40-966D37EF898A}" srcOrd="0" destOrd="0" parTransId="{4BC97082-F824-4970-979F-D5BC6DA60441}" sibTransId="{1A8264E9-455F-459F-8B1C-606CAE51A400}"/>
    <dgm:cxn modelId="{0D2D4F23-4CE4-3F41-B2C1-429B29E17E53}" type="presOf" srcId="{25F80A24-4372-451A-9002-36FA6271BACE}" destId="{6932BEAF-3053-7244-B189-32C5502B982A}" srcOrd="0" destOrd="0" presId="urn:microsoft.com/office/officeart/2005/8/layout/vList2"/>
    <dgm:cxn modelId="{E106BC23-0629-443B-A477-D0ABF3FF6BCE}" srcId="{F425FA27-259F-4054-909B-3D6D4FEE735E}" destId="{7A4A16B8-E2F5-43F7-9E56-58735F730C14}" srcOrd="7" destOrd="0" parTransId="{09AC0535-30D2-4B4E-8260-F85161B45674}" sibTransId="{E0B0F43F-40BB-4658-B725-864BFD476FD8}"/>
    <dgm:cxn modelId="{5A36A12E-0436-0A44-A105-74CF1EC788E4}" type="presOf" srcId="{D715411D-1425-4F68-9822-B09A90C13EB0}" destId="{4DF68854-DC33-FB43-8376-EBE47B4B2519}" srcOrd="0" destOrd="0" presId="urn:microsoft.com/office/officeart/2005/8/layout/vList2"/>
    <dgm:cxn modelId="{727F4935-C168-49F3-A832-A6BD6FC64665}" srcId="{8FE10698-1EF2-44EF-9104-A178E66B8A9E}" destId="{D715411D-1425-4F68-9822-B09A90C13EB0}" srcOrd="0" destOrd="0" parTransId="{B7FEDD69-CC03-4462-8585-2EF0CB6F606F}" sibTransId="{C1969F8E-70D5-45CF-B209-B71DCFCB4826}"/>
    <dgm:cxn modelId="{30335345-49E9-9145-8584-EF3EF05B30D0}" type="presOf" srcId="{3A373E1E-F25B-4F3A-8B40-966D37EF898A}" destId="{664DE24A-ED90-9544-AE8B-3AEAF34DA1E2}" srcOrd="0" destOrd="0" presId="urn:microsoft.com/office/officeart/2005/8/layout/vList2"/>
    <dgm:cxn modelId="{59821C4E-922E-42C0-86EF-5B5951D6707C}" srcId="{53635C54-384F-4CAD-A486-C644D804AED2}" destId="{E2B7ACAF-E1C7-4E6E-9450-5ACF1597B1E7}" srcOrd="0" destOrd="0" parTransId="{D1516296-C796-41D4-9065-85863502CCD4}" sibTransId="{43DDF4DF-5DE3-46E2-B369-9C126593C0A8}"/>
    <dgm:cxn modelId="{33ED1751-63AC-DC4E-B19C-9EDA97144F69}" type="presOf" srcId="{F425FA27-259F-4054-909B-3D6D4FEE735E}" destId="{5DD562DE-7F13-9749-BBB1-10D70B67DF21}" srcOrd="0" destOrd="0" presId="urn:microsoft.com/office/officeart/2005/8/layout/vList2"/>
    <dgm:cxn modelId="{A4079463-1E8D-4F6A-AC94-47BBA6D2B175}" srcId="{F425FA27-259F-4054-909B-3D6D4FEE735E}" destId="{E9BB4583-98F0-4AA8-B478-ECDE9E64778A}" srcOrd="4" destOrd="0" parTransId="{49AAEB29-2E89-409E-A54C-B5D9AD352E13}" sibTransId="{FC03616E-D76E-4022-981D-62D73C898D50}"/>
    <dgm:cxn modelId="{0E8D3A78-BD52-48AF-8514-BA1750347775}" srcId="{F425FA27-259F-4054-909B-3D6D4FEE735E}" destId="{8FE10698-1EF2-44EF-9104-A178E66B8A9E}" srcOrd="5" destOrd="0" parTransId="{41027EE3-364C-4C7E-A3D9-9765D6FF539D}" sibTransId="{B1128AB3-4F98-4F13-87D7-AAE5499BB78A}"/>
    <dgm:cxn modelId="{B9955984-3908-F947-89F6-F1D2FDC5FE59}" type="presOf" srcId="{15A53D33-DD83-46F6-AEB3-2B02D873A9FE}" destId="{7BBDF897-95C0-D840-A635-C276B0351095}" srcOrd="0" destOrd="0" presId="urn:microsoft.com/office/officeart/2005/8/layout/vList2"/>
    <dgm:cxn modelId="{ED086099-0A67-420D-B75D-C1B1D23747D2}" srcId="{F425FA27-259F-4054-909B-3D6D4FEE735E}" destId="{C8BA9C90-63C0-4A0F-BD9F-E2CD2D3F1D55}" srcOrd="3" destOrd="0" parTransId="{8380C2ED-D02E-4D34-B251-19AC63395B81}" sibTransId="{7640DA74-0E6E-4FCE-A2FA-A3440103CC23}"/>
    <dgm:cxn modelId="{2B755E9A-4686-424B-8BB6-FB74FFA86D11}" type="presOf" srcId="{E9BB4583-98F0-4AA8-B478-ECDE9E64778A}" destId="{B057BD57-4327-374F-9B94-BB3257A5DC74}" srcOrd="0" destOrd="0" presId="urn:microsoft.com/office/officeart/2005/8/layout/vList2"/>
    <dgm:cxn modelId="{413E289B-7271-3C4B-874C-CFF68BEA34A1}" type="presOf" srcId="{53635C54-384F-4CAD-A486-C644D804AED2}" destId="{395B0B3B-04D6-F245-A935-F80C34782F93}" srcOrd="0" destOrd="0" presId="urn:microsoft.com/office/officeart/2005/8/layout/vList2"/>
    <dgm:cxn modelId="{A27C7EA4-2027-463E-BB3A-CF9EE5891201}" srcId="{E9BB4583-98F0-4AA8-B478-ECDE9E64778A}" destId="{86D81245-53AD-4423-8324-35563491A96E}" srcOrd="0" destOrd="0" parTransId="{2A9FE640-A990-46D6-9141-CFFC2BF097F0}" sibTransId="{B6803490-BC38-45CF-8F39-EB22DAD9952E}"/>
    <dgm:cxn modelId="{8362BAA5-6B19-4EB3-8663-5927A28072EC}" srcId="{A5195CA1-EE26-4DAE-994F-CB4F87EA17B7}" destId="{C9F46A1A-FA1A-4606-B3C2-4A2BB672D2D8}" srcOrd="0" destOrd="0" parTransId="{6575C8B1-D5B3-4266-A9E8-13F8002E10FD}" sibTransId="{6C6E382F-16E1-45DF-B1AE-BCE847C2E17B}"/>
    <dgm:cxn modelId="{5AA617AE-5D48-8647-95CC-BEB2A8866636}" type="presOf" srcId="{A5195CA1-EE26-4DAE-994F-CB4F87EA17B7}" destId="{67AA2AA1-A15C-4844-AF17-FC4EABB2D3D9}" srcOrd="0" destOrd="0" presId="urn:microsoft.com/office/officeart/2005/8/layout/vList2"/>
    <dgm:cxn modelId="{B85773B0-6943-4E4D-B861-C3349D8F1C4D}" type="presOf" srcId="{7A4A16B8-E2F5-43F7-9E56-58735F730C14}" destId="{D17FFDB0-DF21-D34C-AD1F-43F51B9CACDB}" srcOrd="0" destOrd="0" presId="urn:microsoft.com/office/officeart/2005/8/layout/vList2"/>
    <dgm:cxn modelId="{59C9CDC2-88A7-4208-8B1C-E97B9CC171D1}" srcId="{C8BA9C90-63C0-4A0F-BD9F-E2CD2D3F1D55}" destId="{25F80A24-4372-451A-9002-36FA6271BACE}" srcOrd="0" destOrd="0" parTransId="{FDF07FE4-BB4F-4698-878E-B466DE3E3EBC}" sibTransId="{FEB143F2-6787-4837-968E-CAEEED7FC5FD}"/>
    <dgm:cxn modelId="{3F1051C3-6048-2F49-931E-171A627F4D4F}" type="presOf" srcId="{2DB29BD9-48A8-4EA7-8064-34366A9A9E61}" destId="{A8085E15-3744-C449-A1CC-E46B654CE5CE}" srcOrd="0" destOrd="0" presId="urn:microsoft.com/office/officeart/2005/8/layout/vList2"/>
    <dgm:cxn modelId="{92D9A5C6-59A8-E945-A648-5655DA1691E1}" type="presOf" srcId="{B1078DB1-24B7-4343-8BDB-398DB0449CAC}" destId="{A3330BD6-FFC8-FD48-A4A7-B2FAA2F782FD}" srcOrd="0" destOrd="0" presId="urn:microsoft.com/office/officeart/2005/8/layout/vList2"/>
    <dgm:cxn modelId="{70F3ACCB-6DC1-46A4-9657-EE359047154E}" srcId="{7A4A16B8-E2F5-43F7-9E56-58735F730C14}" destId="{2DB29BD9-48A8-4EA7-8064-34366A9A9E61}" srcOrd="0" destOrd="0" parTransId="{0022AB53-94C8-4B22-965A-BE60EEF57BD8}" sibTransId="{07F1181B-C07E-4BAD-A1D0-45E2EA1A66F2}"/>
    <dgm:cxn modelId="{F031DBEF-8DBE-45A8-B83F-639608458363}" srcId="{F425FA27-259F-4054-909B-3D6D4FEE735E}" destId="{15A53D33-DD83-46F6-AEB3-2B02D873A9FE}" srcOrd="0" destOrd="0" parTransId="{8A868F00-1707-4672-B1F9-6164C9667E77}" sibTransId="{6F0651AB-341A-410E-A1F9-4D0D6F0B76D8}"/>
    <dgm:cxn modelId="{1C0C70F2-6A08-654F-BC99-408ADD56D8E0}" type="presOf" srcId="{C63F8372-62C6-4DDD-B6CB-17E29B0402DB}" destId="{F2396708-C3F0-5C4A-9A2A-7A1BC5B2A7BB}" srcOrd="0" destOrd="0" presId="urn:microsoft.com/office/officeart/2005/8/layout/vList2"/>
    <dgm:cxn modelId="{EC0D8CF8-D1E9-CB45-8F8D-ECFE4E1D397D}" type="presOf" srcId="{C8BA9C90-63C0-4A0F-BD9F-E2CD2D3F1D55}" destId="{6CA037A7-64A5-F24F-AB45-7EA8C4EBD54A}" srcOrd="0" destOrd="0" presId="urn:microsoft.com/office/officeart/2005/8/layout/vList2"/>
    <dgm:cxn modelId="{0CDC66F9-0DAB-2841-BD0B-98641E36EF1D}" type="presOf" srcId="{8FE10698-1EF2-44EF-9104-A178E66B8A9E}" destId="{135B461D-F708-2C40-9884-3F6562B4A7D3}" srcOrd="0" destOrd="0" presId="urn:microsoft.com/office/officeart/2005/8/layout/vList2"/>
    <dgm:cxn modelId="{A7AB48FA-EA98-9E49-B714-16BB669E93F2}" type="presOf" srcId="{C9F46A1A-FA1A-4606-B3C2-4A2BB672D2D8}" destId="{48CF6BE9-3065-F44D-9D13-512830561CA9}" srcOrd="0" destOrd="0" presId="urn:microsoft.com/office/officeart/2005/8/layout/vList2"/>
    <dgm:cxn modelId="{414421FF-3DA0-4017-9BC3-A0AD12F2F219}" srcId="{F425FA27-259F-4054-909B-3D6D4FEE735E}" destId="{C63F8372-62C6-4DDD-B6CB-17E29B0402DB}" srcOrd="6" destOrd="0" parTransId="{C7AF8879-CD7A-42E7-816D-59A18822DE64}" sibTransId="{AD01F151-1D7A-409C-8734-02BD39B213FA}"/>
    <dgm:cxn modelId="{3A774446-808D-7C48-BB06-F9584253DBC6}" type="presParOf" srcId="{5DD562DE-7F13-9749-BBB1-10D70B67DF21}" destId="{7BBDF897-95C0-D840-A635-C276B0351095}" srcOrd="0" destOrd="0" presId="urn:microsoft.com/office/officeart/2005/8/layout/vList2"/>
    <dgm:cxn modelId="{428C666A-75EB-C444-A79E-F05E90FC353F}" type="presParOf" srcId="{5DD562DE-7F13-9749-BBB1-10D70B67DF21}" destId="{664DE24A-ED90-9544-AE8B-3AEAF34DA1E2}" srcOrd="1" destOrd="0" presId="urn:microsoft.com/office/officeart/2005/8/layout/vList2"/>
    <dgm:cxn modelId="{700E5F9A-D51C-E049-BE6D-E8BCC6C06F3E}" type="presParOf" srcId="{5DD562DE-7F13-9749-BBB1-10D70B67DF21}" destId="{395B0B3B-04D6-F245-A935-F80C34782F93}" srcOrd="2" destOrd="0" presId="urn:microsoft.com/office/officeart/2005/8/layout/vList2"/>
    <dgm:cxn modelId="{3D1FB7A4-743E-A64C-8276-934D84008E2E}" type="presParOf" srcId="{5DD562DE-7F13-9749-BBB1-10D70B67DF21}" destId="{A792BEF0-1470-BE40-98A5-83C3611F5531}" srcOrd="3" destOrd="0" presId="urn:microsoft.com/office/officeart/2005/8/layout/vList2"/>
    <dgm:cxn modelId="{15A7598C-48C1-CB42-A5F9-EB9152E847B8}" type="presParOf" srcId="{5DD562DE-7F13-9749-BBB1-10D70B67DF21}" destId="{67AA2AA1-A15C-4844-AF17-FC4EABB2D3D9}" srcOrd="4" destOrd="0" presId="urn:microsoft.com/office/officeart/2005/8/layout/vList2"/>
    <dgm:cxn modelId="{1F92049B-6090-D642-A3E4-EABC35453ADF}" type="presParOf" srcId="{5DD562DE-7F13-9749-BBB1-10D70B67DF21}" destId="{48CF6BE9-3065-F44D-9D13-512830561CA9}" srcOrd="5" destOrd="0" presId="urn:microsoft.com/office/officeart/2005/8/layout/vList2"/>
    <dgm:cxn modelId="{E42F8A48-9FD7-A540-B0E5-F2E95C0A8D45}" type="presParOf" srcId="{5DD562DE-7F13-9749-BBB1-10D70B67DF21}" destId="{6CA037A7-64A5-F24F-AB45-7EA8C4EBD54A}" srcOrd="6" destOrd="0" presId="urn:microsoft.com/office/officeart/2005/8/layout/vList2"/>
    <dgm:cxn modelId="{39937B55-7369-A940-B6A1-C1117B5A6A67}" type="presParOf" srcId="{5DD562DE-7F13-9749-BBB1-10D70B67DF21}" destId="{6932BEAF-3053-7244-B189-32C5502B982A}" srcOrd="7" destOrd="0" presId="urn:microsoft.com/office/officeart/2005/8/layout/vList2"/>
    <dgm:cxn modelId="{B3E3D3A0-D60E-644C-8CCE-46324662E0A6}" type="presParOf" srcId="{5DD562DE-7F13-9749-BBB1-10D70B67DF21}" destId="{B057BD57-4327-374F-9B94-BB3257A5DC74}" srcOrd="8" destOrd="0" presId="urn:microsoft.com/office/officeart/2005/8/layout/vList2"/>
    <dgm:cxn modelId="{15918D88-F0CC-AE42-89F4-840246E5687E}" type="presParOf" srcId="{5DD562DE-7F13-9749-BBB1-10D70B67DF21}" destId="{85E3F727-8E7C-764A-9D49-7210C9E01CC8}" srcOrd="9" destOrd="0" presId="urn:microsoft.com/office/officeart/2005/8/layout/vList2"/>
    <dgm:cxn modelId="{AD8D82C1-C79D-AD46-8D35-B9A78411BCAF}" type="presParOf" srcId="{5DD562DE-7F13-9749-BBB1-10D70B67DF21}" destId="{135B461D-F708-2C40-9884-3F6562B4A7D3}" srcOrd="10" destOrd="0" presId="urn:microsoft.com/office/officeart/2005/8/layout/vList2"/>
    <dgm:cxn modelId="{6F191067-7938-F948-8894-6704EA42FB56}" type="presParOf" srcId="{5DD562DE-7F13-9749-BBB1-10D70B67DF21}" destId="{4DF68854-DC33-FB43-8376-EBE47B4B2519}" srcOrd="11" destOrd="0" presId="urn:microsoft.com/office/officeart/2005/8/layout/vList2"/>
    <dgm:cxn modelId="{B0A339E1-4F53-1D4F-92B4-1C4CFD1B0C69}" type="presParOf" srcId="{5DD562DE-7F13-9749-BBB1-10D70B67DF21}" destId="{F2396708-C3F0-5C4A-9A2A-7A1BC5B2A7BB}" srcOrd="12" destOrd="0" presId="urn:microsoft.com/office/officeart/2005/8/layout/vList2"/>
    <dgm:cxn modelId="{CCD87028-40B2-4B42-B632-72073BBFA57B}" type="presParOf" srcId="{5DD562DE-7F13-9749-BBB1-10D70B67DF21}" destId="{A3330BD6-FFC8-FD48-A4A7-B2FAA2F782FD}" srcOrd="13" destOrd="0" presId="urn:microsoft.com/office/officeart/2005/8/layout/vList2"/>
    <dgm:cxn modelId="{FEA4EA1F-617E-1447-83B2-1E10AC0829FF}" type="presParOf" srcId="{5DD562DE-7F13-9749-BBB1-10D70B67DF21}" destId="{D17FFDB0-DF21-D34C-AD1F-43F51B9CACDB}" srcOrd="14" destOrd="0" presId="urn:microsoft.com/office/officeart/2005/8/layout/vList2"/>
    <dgm:cxn modelId="{81252C48-A2FC-064D-B8C8-45FE10CEE322}" type="presParOf" srcId="{5DD562DE-7F13-9749-BBB1-10D70B67DF21}" destId="{A8085E15-3744-C449-A1CC-E46B654CE5CE}" srcOrd="1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BDF897-95C0-D840-A635-C276B0351095}">
      <dsp:nvSpPr>
        <dsp:cNvPr id="0" name=""/>
        <dsp:cNvSpPr/>
      </dsp:nvSpPr>
      <dsp:spPr>
        <a:xfrm>
          <a:off x="0" y="11048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Mount </a:t>
          </a:r>
        </a:p>
      </dsp:txBody>
      <dsp:txXfrm>
        <a:off x="16392" y="126873"/>
        <a:ext cx="10482816" cy="303006"/>
      </dsp:txXfrm>
    </dsp:sp>
    <dsp:sp modelId="{664DE24A-ED90-9544-AE8B-3AEAF34DA1E2}">
      <dsp:nvSpPr>
        <dsp:cNvPr id="0" name=""/>
        <dsp:cNvSpPr/>
      </dsp:nvSpPr>
      <dsp:spPr>
        <a:xfrm>
          <a:off x="0" y="44627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US" sz="1400" kern="1200" dirty="0"/>
            <a:t>Set of filesystem mounts visible to a process.</a:t>
          </a:r>
        </a:p>
      </dsp:txBody>
      <dsp:txXfrm>
        <a:off x="0" y="446271"/>
        <a:ext cx="10515600" cy="231840"/>
      </dsp:txXfrm>
    </dsp:sp>
    <dsp:sp modelId="{395B0B3B-04D6-F245-A935-F80C34782F93}">
      <dsp:nvSpPr>
        <dsp:cNvPr id="0" name=""/>
        <dsp:cNvSpPr/>
      </dsp:nvSpPr>
      <dsp:spPr>
        <a:xfrm>
          <a:off x="0" y="67811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Process ID </a:t>
          </a:r>
        </a:p>
      </dsp:txBody>
      <dsp:txXfrm>
        <a:off x="16392" y="694503"/>
        <a:ext cx="10482816" cy="303006"/>
      </dsp:txXfrm>
    </dsp:sp>
    <dsp:sp modelId="{A792BEF0-1470-BE40-98A5-83C3611F5531}">
      <dsp:nvSpPr>
        <dsp:cNvPr id="0" name=""/>
        <dsp:cNvSpPr/>
      </dsp:nvSpPr>
      <dsp:spPr>
        <a:xfrm>
          <a:off x="0" y="101390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US" sz="1400" kern="1200" dirty="0"/>
            <a:t>Provides Process IDs from other </a:t>
          </a:r>
          <a:r>
            <a:rPr lang="en-US" sz="1400" kern="1200" dirty="0" err="1"/>
            <a:t>namepaces</a:t>
          </a:r>
          <a:r>
            <a:rPr lang="en-US" sz="1400" kern="1200" dirty="0"/>
            <a:t>.</a:t>
          </a:r>
        </a:p>
      </dsp:txBody>
      <dsp:txXfrm>
        <a:off x="0" y="1013901"/>
        <a:ext cx="10515600" cy="231840"/>
      </dsp:txXfrm>
    </dsp:sp>
    <dsp:sp modelId="{67AA2AA1-A15C-4844-AF17-FC4EABB2D3D9}">
      <dsp:nvSpPr>
        <dsp:cNvPr id="0" name=""/>
        <dsp:cNvSpPr/>
      </dsp:nvSpPr>
      <dsp:spPr>
        <a:xfrm>
          <a:off x="0" y="124574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Network</a:t>
          </a:r>
        </a:p>
      </dsp:txBody>
      <dsp:txXfrm>
        <a:off x="16392" y="1262133"/>
        <a:ext cx="10482816" cy="303006"/>
      </dsp:txXfrm>
    </dsp:sp>
    <dsp:sp modelId="{48CF6BE9-3065-F44D-9D13-512830561CA9}">
      <dsp:nvSpPr>
        <dsp:cNvPr id="0" name=""/>
        <dsp:cNvSpPr/>
      </dsp:nvSpPr>
      <dsp:spPr>
        <a:xfrm>
          <a:off x="0" y="158153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Virtualizes network stack. Each network interface (physical or virtual) is present in exactly 1 namespace. </a:t>
          </a:r>
          <a:endParaRPr lang="en-US" sz="1400" kern="1200" dirty="0"/>
        </a:p>
      </dsp:txBody>
      <dsp:txXfrm>
        <a:off x="0" y="1581531"/>
        <a:ext cx="10515600" cy="231840"/>
      </dsp:txXfrm>
    </dsp:sp>
    <dsp:sp modelId="{6CA037A7-64A5-F24F-AB45-7EA8C4EBD54A}">
      <dsp:nvSpPr>
        <dsp:cNvPr id="0" name=""/>
        <dsp:cNvSpPr/>
      </dsp:nvSpPr>
      <dsp:spPr>
        <a:xfrm>
          <a:off x="0" y="181337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Interprocess Communication</a:t>
          </a:r>
          <a:endParaRPr lang="en-US" sz="1400" kern="1200"/>
        </a:p>
      </dsp:txBody>
      <dsp:txXfrm>
        <a:off x="16392" y="1829763"/>
        <a:ext cx="10482816" cy="303006"/>
      </dsp:txXfrm>
    </dsp:sp>
    <dsp:sp modelId="{6932BEAF-3053-7244-B189-32C5502B982A}">
      <dsp:nvSpPr>
        <dsp:cNvPr id="0" name=""/>
        <dsp:cNvSpPr/>
      </dsp:nvSpPr>
      <dsp:spPr>
        <a:xfrm>
          <a:off x="0" y="214916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Prevents processes in different IPC namespaces from forming SHM functions.</a:t>
          </a:r>
          <a:endParaRPr lang="en-US" sz="1400" kern="1200" dirty="0"/>
        </a:p>
      </dsp:txBody>
      <dsp:txXfrm>
        <a:off x="0" y="2149161"/>
        <a:ext cx="10515600" cy="231840"/>
      </dsp:txXfrm>
    </dsp:sp>
    <dsp:sp modelId="{B057BD57-4327-374F-9B94-BB3257A5DC74}">
      <dsp:nvSpPr>
        <dsp:cNvPr id="0" name=""/>
        <dsp:cNvSpPr/>
      </dsp:nvSpPr>
      <dsp:spPr>
        <a:xfrm>
          <a:off x="0" y="238100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UNIX Times-Sharing</a:t>
          </a:r>
          <a:endParaRPr lang="en-US" sz="1400" kern="1200"/>
        </a:p>
      </dsp:txBody>
      <dsp:txXfrm>
        <a:off x="16392" y="2397393"/>
        <a:ext cx="10482816" cy="303006"/>
      </dsp:txXfrm>
    </dsp:sp>
    <dsp:sp modelId="{85E3F727-8E7C-764A-9D49-7210C9E01CC8}">
      <dsp:nvSpPr>
        <dsp:cNvPr id="0" name=""/>
        <dsp:cNvSpPr/>
      </dsp:nvSpPr>
      <dsp:spPr>
        <a:xfrm>
          <a:off x="0" y="2716791"/>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Allows a system to have different host and domain names for various processes.</a:t>
          </a:r>
          <a:endParaRPr lang="en-US" sz="1400" kern="1200" dirty="0"/>
        </a:p>
      </dsp:txBody>
      <dsp:txXfrm>
        <a:off x="0" y="2716791"/>
        <a:ext cx="10515600" cy="231840"/>
      </dsp:txXfrm>
    </dsp:sp>
    <dsp:sp modelId="{135B461D-F708-2C40-9884-3F6562B4A7D3}">
      <dsp:nvSpPr>
        <dsp:cNvPr id="0" name=""/>
        <dsp:cNvSpPr/>
      </dsp:nvSpPr>
      <dsp:spPr>
        <a:xfrm>
          <a:off x="0" y="2948631"/>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User namespace</a:t>
          </a:r>
          <a:endParaRPr lang="en-US" sz="1400" kern="1200"/>
        </a:p>
      </dsp:txBody>
      <dsp:txXfrm>
        <a:off x="16392" y="2965023"/>
        <a:ext cx="10482816" cy="303006"/>
      </dsp:txXfrm>
    </dsp:sp>
    <dsp:sp modelId="{4DF68854-DC33-FB43-8376-EBE47B4B2519}">
      <dsp:nvSpPr>
        <dsp:cNvPr id="0" name=""/>
        <dsp:cNvSpPr/>
      </dsp:nvSpPr>
      <dsp:spPr>
        <a:xfrm>
          <a:off x="0" y="3284421"/>
          <a:ext cx="10515600" cy="427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A user namespace allows a process (that is unprivileged outside the namespace) to have root privileges while at the same time limiting the scope of that privilege to the namespace.</a:t>
          </a:r>
          <a:endParaRPr lang="en-US" sz="1400" kern="1200" dirty="0"/>
        </a:p>
      </dsp:txBody>
      <dsp:txXfrm>
        <a:off x="0" y="3284421"/>
        <a:ext cx="10515600" cy="427455"/>
      </dsp:txXfrm>
    </dsp:sp>
    <dsp:sp modelId="{F2396708-C3F0-5C4A-9A2A-7A1BC5B2A7BB}">
      <dsp:nvSpPr>
        <dsp:cNvPr id="0" name=""/>
        <dsp:cNvSpPr/>
      </dsp:nvSpPr>
      <dsp:spPr>
        <a:xfrm>
          <a:off x="0" y="3711876"/>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kern="1200"/>
            <a:t>Control group (cgroups)</a:t>
          </a:r>
          <a:endParaRPr lang="en-US" sz="1400" kern="1200"/>
        </a:p>
      </dsp:txBody>
      <dsp:txXfrm>
        <a:off x="16392" y="3728268"/>
        <a:ext cx="10482816" cy="303006"/>
      </dsp:txXfrm>
    </dsp:sp>
    <dsp:sp modelId="{A3330BD6-FFC8-FD48-A4A7-B2FAA2F782FD}">
      <dsp:nvSpPr>
        <dsp:cNvPr id="0" name=""/>
        <dsp:cNvSpPr/>
      </dsp:nvSpPr>
      <dsp:spPr>
        <a:xfrm>
          <a:off x="0" y="4047666"/>
          <a:ext cx="10515600"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Limits, accounts for, and isolates the resource usage of a collection of processes.</a:t>
          </a:r>
          <a:endParaRPr lang="en-US" sz="1400" kern="1200" dirty="0"/>
        </a:p>
      </dsp:txBody>
      <dsp:txXfrm>
        <a:off x="0" y="4047666"/>
        <a:ext cx="10515600" cy="231840"/>
      </dsp:txXfrm>
    </dsp:sp>
    <dsp:sp modelId="{D17FFDB0-DF21-D34C-AD1F-43F51B9CACDB}">
      <dsp:nvSpPr>
        <dsp:cNvPr id="0" name=""/>
        <dsp:cNvSpPr/>
      </dsp:nvSpPr>
      <dsp:spPr>
        <a:xfrm>
          <a:off x="0" y="4279506"/>
          <a:ext cx="10515600" cy="3357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Time </a:t>
          </a:r>
        </a:p>
      </dsp:txBody>
      <dsp:txXfrm>
        <a:off x="16392" y="4295898"/>
        <a:ext cx="10482816" cy="303006"/>
      </dsp:txXfrm>
    </dsp:sp>
    <dsp:sp modelId="{A8085E15-3744-C449-A1CC-E46B654CE5CE}">
      <dsp:nvSpPr>
        <dsp:cNvPr id="0" name=""/>
        <dsp:cNvSpPr/>
      </dsp:nvSpPr>
      <dsp:spPr>
        <a:xfrm>
          <a:off x="0" y="4615296"/>
          <a:ext cx="10515600" cy="427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GB" sz="1400" kern="1200" dirty="0"/>
            <a:t>Allows for per-namespace offsets to the system monotonic and boot-time clocks. Allowing the date/time to be changed within a container, e.g. for adjusting following restoration from a checkpoint/snapshot.</a:t>
          </a:r>
          <a:endParaRPr lang="en-US" sz="1400" kern="1200" dirty="0"/>
        </a:p>
      </dsp:txBody>
      <dsp:txXfrm>
        <a:off x="0" y="4615296"/>
        <a:ext cx="10515600" cy="42745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png>
</file>

<file path=ppt/media/image41.png>
</file>

<file path=ppt/media/image42.jpeg>
</file>

<file path=ppt/media/image43.png>
</file>

<file path=ppt/media/image44.png>
</file>

<file path=ppt/media/image45.jpeg>
</file>

<file path=ppt/media/image46.png>
</file>

<file path=ppt/media/image47.png>
</file>

<file path=ppt/media/image48.jpeg>
</file>

<file path=ppt/media/image49.jpeg>
</file>

<file path=ppt/media/image5.png>
</file>

<file path=ppt/media/image50.jpe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jpe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E89C5-6DC3-421C-B254-5D034D19E11B}" type="datetimeFigureOut">
              <a:rPr lang="en-US" smtClean="0"/>
              <a:pPr/>
              <a:t>4/29/21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BA2D70-C088-423F-8518-452E86B65DCC}" type="slidenum">
              <a:rPr lang="en-US" smtClean="0"/>
              <a:pPr/>
              <a:t>‹#›</a:t>
            </a:fld>
            <a:endParaRPr lang="en-US"/>
          </a:p>
        </p:txBody>
      </p:sp>
    </p:spTree>
    <p:extLst>
      <p:ext uri="{BB962C8B-B14F-4D97-AF65-F5344CB8AC3E}">
        <p14:creationId xmlns:p14="http://schemas.microsoft.com/office/powerpoint/2010/main" val="14088190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and welcome. In this segment of the course I will introduce you to container technologies. First we will have a look for what caused the need for this technology. Then we explore what a container actually is, how it compares to a virtual machine and which are the main container technologies.</a:t>
            </a:r>
          </a:p>
          <a:p>
            <a:r>
              <a:rPr lang="en-US" dirty="0"/>
              <a:t>In exercises you will learn how to deploy a container and how to create the image which acts as the blueprint. </a:t>
            </a:r>
          </a:p>
        </p:txBody>
      </p:sp>
      <p:sp>
        <p:nvSpPr>
          <p:cNvPr id="4" name="Slide Number Placeholder 3"/>
          <p:cNvSpPr>
            <a:spLocks noGrp="1"/>
          </p:cNvSpPr>
          <p:nvPr>
            <p:ph type="sldNum" sz="quarter" idx="5"/>
          </p:nvPr>
        </p:nvSpPr>
        <p:spPr/>
        <p:txBody>
          <a:bodyPr/>
          <a:lstStyle/>
          <a:p>
            <a:fld id="{D9BA2D70-C088-423F-8518-452E86B65DCC}" type="slidenum">
              <a:rPr lang="en-US" smtClean="0"/>
              <a:pPr/>
              <a:t>1</a:t>
            </a:fld>
            <a:endParaRPr lang="en-US"/>
          </a:p>
        </p:txBody>
      </p:sp>
    </p:spTree>
    <p:extLst>
      <p:ext uri="{BB962C8B-B14F-4D97-AF65-F5344CB8AC3E}">
        <p14:creationId xmlns:p14="http://schemas.microsoft.com/office/powerpoint/2010/main" val="3253682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Uins</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10</a:t>
            </a:fld>
            <a:endParaRPr lang="en-US"/>
          </a:p>
        </p:txBody>
      </p:sp>
    </p:spTree>
    <p:extLst>
      <p:ext uri="{BB962C8B-B14F-4D97-AF65-F5344CB8AC3E}">
        <p14:creationId xmlns:p14="http://schemas.microsoft.com/office/powerpoint/2010/main" val="13244434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Everyone benefits. For developers the long standing promise that Java gave finally came through, and as an added bonus, admins only need to configure once and then run everywhere. Apps are isolated, no more hassle with missing dependencies, no inconsistencies, improved speed and reliability etc. Great, isn’t it? This is usually the point where all the issues come up – but not here. It is as great as it sounds. Container do make your life much simpler.</a:t>
            </a:r>
          </a:p>
        </p:txBody>
      </p:sp>
      <p:sp>
        <p:nvSpPr>
          <p:cNvPr id="4" name="Slide Number Placeholder 3"/>
          <p:cNvSpPr>
            <a:spLocks noGrp="1"/>
          </p:cNvSpPr>
          <p:nvPr>
            <p:ph type="sldNum" sz="quarter" idx="5"/>
          </p:nvPr>
        </p:nvSpPr>
        <p:spPr/>
        <p:txBody>
          <a:bodyPr/>
          <a:lstStyle/>
          <a:p>
            <a:fld id="{D9BA2D70-C088-423F-8518-452E86B65DCC}" type="slidenum">
              <a:rPr lang="en-US" smtClean="0"/>
              <a:pPr/>
              <a:t>11</a:t>
            </a:fld>
            <a:endParaRPr lang="en-US"/>
          </a:p>
        </p:txBody>
      </p:sp>
    </p:spTree>
    <p:extLst>
      <p:ext uri="{BB962C8B-B14F-4D97-AF65-F5344CB8AC3E}">
        <p14:creationId xmlns:p14="http://schemas.microsoft.com/office/powerpoint/2010/main" val="22389366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12</a:t>
            </a:fld>
            <a:endParaRPr lang="en-US"/>
          </a:p>
        </p:txBody>
      </p:sp>
    </p:spTree>
    <p:extLst>
      <p:ext uri="{BB962C8B-B14F-4D97-AF65-F5344CB8AC3E}">
        <p14:creationId xmlns:p14="http://schemas.microsoft.com/office/powerpoint/2010/main" val="22623395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our laptop or desktop computer, we are the only one using resources. A computer farm usually hosts dozen or hundreds to thousands of users.  Resources need to be shared fairly between all users, and great care must be taken to ensure users only have access their data or data that has been shared with them.</a:t>
            </a:r>
          </a:p>
        </p:txBody>
      </p:sp>
      <p:sp>
        <p:nvSpPr>
          <p:cNvPr id="4" name="Slide Number Placeholder 3"/>
          <p:cNvSpPr>
            <a:spLocks noGrp="1"/>
          </p:cNvSpPr>
          <p:nvPr>
            <p:ph type="sldNum" sz="quarter" idx="5"/>
          </p:nvPr>
        </p:nvSpPr>
        <p:spPr/>
        <p:txBody>
          <a:bodyPr/>
          <a:lstStyle/>
          <a:p>
            <a:fld id="{D9BA2D70-C088-423F-8518-452E86B65DCC}" type="slidenum">
              <a:rPr lang="en-US" smtClean="0"/>
              <a:pPr/>
              <a:t>13</a:t>
            </a:fld>
            <a:endParaRPr lang="en-US"/>
          </a:p>
        </p:txBody>
      </p:sp>
    </p:spTree>
    <p:extLst>
      <p:ext uri="{BB962C8B-B14F-4D97-AF65-F5344CB8AC3E}">
        <p14:creationId xmlns:p14="http://schemas.microsoft.com/office/powerpoint/2010/main" val="24152996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Clusters are a mix of processors, differing in their speed and the amount of RAM available. Hard drives can be mechanical or solid state. Some areas are backed up, some not. Network connections can have variable speed.</a:t>
            </a:r>
          </a:p>
          <a:p>
            <a:r>
              <a:rPr lang="en-US" dirty="0"/>
              <a:t>How are all these separations handled?</a:t>
            </a:r>
          </a:p>
        </p:txBody>
      </p:sp>
      <p:sp>
        <p:nvSpPr>
          <p:cNvPr id="4" name="Slide Number Placeholder 3"/>
          <p:cNvSpPr>
            <a:spLocks noGrp="1"/>
          </p:cNvSpPr>
          <p:nvPr>
            <p:ph type="sldNum" sz="quarter" idx="5"/>
          </p:nvPr>
        </p:nvSpPr>
        <p:spPr/>
        <p:txBody>
          <a:bodyPr/>
          <a:lstStyle/>
          <a:p>
            <a:fld id="{D9BA2D70-C088-423F-8518-452E86B65DCC}" type="slidenum">
              <a:rPr lang="en-US" smtClean="0"/>
              <a:pPr/>
              <a:t>14</a:t>
            </a:fld>
            <a:endParaRPr lang="en-US"/>
          </a:p>
        </p:txBody>
      </p:sp>
    </p:spTree>
    <p:extLst>
      <p:ext uri="{BB962C8B-B14F-4D97-AF65-F5344CB8AC3E}">
        <p14:creationId xmlns:p14="http://schemas.microsoft.com/office/powerpoint/2010/main" val="25674716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 namespace is a group of related elements that each have a unique name or identifier. There are several different types of namespaces, and each one has a specific syntax used to define the corresponding elements. Each element within a namespace has a "local name" that serves as a unique identifier.</a:t>
            </a:r>
          </a:p>
          <a:p>
            <a:r>
              <a:rPr lang="en-GB" sz="1200" b="0" i="0" kern="1200" dirty="0">
                <a:solidFill>
                  <a:schemeClr val="tx1"/>
                </a:solidFill>
                <a:effectLst/>
                <a:latin typeface="+mn-lt"/>
                <a:ea typeface="+mn-ea"/>
                <a:cs typeface="+mn-cs"/>
              </a:rPr>
              <a:t>The world wide web is probably the most widely known namespace. It is read from right to left, common domain names include gov, com, </a:t>
            </a:r>
            <a:r>
              <a:rPr lang="en-GB" sz="1200" b="0" i="0" kern="1200" dirty="0" err="1">
                <a:solidFill>
                  <a:schemeClr val="tx1"/>
                </a:solidFill>
                <a:effectLst/>
                <a:latin typeface="+mn-lt"/>
                <a:ea typeface="+mn-ea"/>
                <a:cs typeface="+mn-cs"/>
              </a:rPr>
              <a:t>eu</a:t>
            </a:r>
            <a:r>
              <a:rPr lang="en-GB" sz="1200" b="0" i="0" kern="1200" dirty="0">
                <a:solidFill>
                  <a:schemeClr val="tx1"/>
                </a:solidFill>
                <a:effectLst/>
                <a:latin typeface="+mn-lt"/>
                <a:ea typeface="+mn-ea"/>
                <a:cs typeface="+mn-cs"/>
              </a:rPr>
              <a:t>, </a:t>
            </a:r>
            <a:r>
              <a:rPr lang="en-GB" sz="1200" b="0" i="0" kern="1200" dirty="0" err="1">
                <a:solidFill>
                  <a:schemeClr val="tx1"/>
                </a:solidFill>
                <a:effectLst/>
                <a:latin typeface="+mn-lt"/>
                <a:ea typeface="+mn-ea"/>
                <a:cs typeface="+mn-cs"/>
              </a:rPr>
              <a:t>edu</a:t>
            </a:r>
            <a:r>
              <a:rPr lang="en-GB" sz="1200" b="0" i="0" kern="1200" dirty="0">
                <a:solidFill>
                  <a:schemeClr val="tx1"/>
                </a:solidFill>
                <a:effectLst/>
                <a:latin typeface="+mn-lt"/>
                <a:ea typeface="+mn-ea"/>
                <a:cs typeface="+mn-cs"/>
              </a:rPr>
              <a:t>, </a:t>
            </a:r>
            <a:r>
              <a:rPr lang="en-GB" sz="1200" b="0" i="0" kern="1200" dirty="0" err="1">
                <a:solidFill>
                  <a:schemeClr val="tx1"/>
                </a:solidFill>
                <a:effectLst/>
                <a:latin typeface="+mn-lt"/>
                <a:ea typeface="+mn-ea"/>
                <a:cs typeface="+mn-cs"/>
              </a:rPr>
              <a:t>uk</a:t>
            </a:r>
            <a:r>
              <a:rPr lang="en-GB" sz="1200" b="0" i="0" kern="1200" dirty="0">
                <a:solidFill>
                  <a:schemeClr val="tx1"/>
                </a:solidFill>
                <a:effectLst/>
                <a:latin typeface="+mn-lt"/>
                <a:ea typeface="+mn-ea"/>
                <a:cs typeface="+mn-cs"/>
              </a:rPr>
              <a:t> etc. Let’s look at at the same element (</a:t>
            </a:r>
            <a:r>
              <a:rPr lang="en-GB" sz="1200" b="0" i="0" kern="1200" dirty="0" err="1">
                <a:solidFill>
                  <a:schemeClr val="tx1"/>
                </a:solidFill>
                <a:effectLst/>
                <a:latin typeface="+mn-lt"/>
                <a:ea typeface="+mn-ea"/>
                <a:cs typeface="+mn-cs"/>
              </a:rPr>
              <a:t>whitehouse</a:t>
            </a:r>
            <a:r>
              <a:rPr lang="en-GB" sz="1200" b="0" i="0" kern="1200" dirty="0">
                <a:solidFill>
                  <a:schemeClr val="tx1"/>
                </a:solidFill>
                <a:effectLst/>
                <a:latin typeface="+mn-lt"/>
                <a:ea typeface="+mn-ea"/>
                <a:cs typeface="+mn-cs"/>
              </a:rPr>
              <a:t>) in two namespaces (gov and com). The content is very different.</a:t>
            </a:r>
          </a:p>
          <a:p>
            <a:r>
              <a:rPr lang="en-GB" sz="1200" b="0" i="0" kern="1200" dirty="0">
                <a:solidFill>
                  <a:schemeClr val="tx1"/>
                </a:solidFill>
                <a:effectLst/>
                <a:latin typeface="+mn-lt"/>
                <a:ea typeface="+mn-ea"/>
                <a:cs typeface="+mn-cs"/>
              </a:rPr>
              <a:t>Another example is the “</a:t>
            </a:r>
            <a:r>
              <a:rPr lang="en-GB" sz="1200" b="0" i="0" kern="1200" dirty="0" err="1">
                <a:solidFill>
                  <a:schemeClr val="tx1"/>
                </a:solidFill>
                <a:effectLst/>
                <a:latin typeface="+mn-lt"/>
                <a:ea typeface="+mn-ea"/>
                <a:cs typeface="+mn-cs"/>
              </a:rPr>
              <a:t>leave.eu</a:t>
            </a:r>
            <a:r>
              <a:rPr lang="en-GB" sz="1200" b="0" i="0" kern="1200" dirty="0">
                <a:solidFill>
                  <a:schemeClr val="tx1"/>
                </a:solidFill>
                <a:effectLst/>
                <a:latin typeface="+mn-lt"/>
                <a:ea typeface="+mn-ea"/>
                <a:cs typeface="+mn-cs"/>
              </a:rPr>
              <a:t>” website. As the business behind it is in the UK, the registry manager decided after Brexit that it is in the wrong domain and removed the site.</a:t>
            </a:r>
          </a:p>
          <a:p>
            <a:endParaRPr lang="en-US" dirty="0"/>
          </a:p>
          <a:p>
            <a:r>
              <a:rPr lang="en-US" dirty="0"/>
              <a:t>File locations may be specified using a file path, which can include multiple directories. A file path, which uses syntax defined by the operating system, is considered a namespace. For example, "C:\Program Files\Internet Explorer" is the namespace that describes where Internet Explorer files on a Windows computer. The namespace "/</a:t>
            </a:r>
            <a:r>
              <a:rPr lang="en-US" dirty="0" err="1"/>
              <a:t>usr</a:t>
            </a:r>
            <a:r>
              <a:rPr lang="en-US" dirty="0"/>
              <a:t>/local/apache/" defines the location of Apache files on a Unix-based web server. Individual filenames within these directories serve as unique identifiers.</a:t>
            </a:r>
          </a:p>
          <a:p>
            <a:endParaRPr lang="en-US" dirty="0"/>
          </a:p>
          <a:p>
            <a:r>
              <a:rPr lang="en-US" dirty="0"/>
              <a:t>Most programming languages also have namespaces, the ones Python are shown here.</a:t>
            </a:r>
          </a:p>
          <a:p>
            <a:endParaRPr lang="en-US" dirty="0"/>
          </a:p>
          <a:p>
            <a:r>
              <a:rPr lang="en-US" dirty="0"/>
              <a:t>Are those the namespaces used for containers? No, those are Kernel namespaces</a:t>
            </a:r>
          </a:p>
        </p:txBody>
      </p:sp>
      <p:sp>
        <p:nvSpPr>
          <p:cNvPr id="4" name="Slide Number Placeholder 3"/>
          <p:cNvSpPr>
            <a:spLocks noGrp="1"/>
          </p:cNvSpPr>
          <p:nvPr>
            <p:ph type="sldNum" sz="quarter" idx="5"/>
          </p:nvPr>
        </p:nvSpPr>
        <p:spPr/>
        <p:txBody>
          <a:bodyPr/>
          <a:lstStyle/>
          <a:p>
            <a:fld id="{D9BA2D70-C088-423F-8518-452E86B65DCC}" type="slidenum">
              <a:rPr lang="en-US" smtClean="0"/>
              <a:pPr/>
              <a:t>15</a:t>
            </a:fld>
            <a:endParaRPr lang="en-US"/>
          </a:p>
        </p:txBody>
      </p:sp>
    </p:spTree>
    <p:extLst>
      <p:ext uri="{BB962C8B-B14F-4D97-AF65-F5344CB8AC3E}">
        <p14:creationId xmlns:p14="http://schemas.microsoft.com/office/powerpoint/2010/main" val="22396713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kern="1200" dirty="0">
                <a:solidFill>
                  <a:schemeClr val="tx1"/>
                </a:solidFill>
                <a:effectLst/>
                <a:latin typeface="+mn-lt"/>
                <a:ea typeface="+mn-ea"/>
                <a:cs typeface="+mn-cs"/>
              </a:rPr>
              <a:t>Namespaces</a:t>
            </a:r>
            <a:r>
              <a:rPr lang="en-GB" sz="1200" b="0" i="0" kern="1200" dirty="0">
                <a:solidFill>
                  <a:schemeClr val="tx1"/>
                </a:solidFill>
                <a:effectLst/>
                <a:latin typeface="+mn-lt"/>
                <a:ea typeface="+mn-ea"/>
                <a:cs typeface="+mn-cs"/>
              </a:rPr>
              <a:t> are a feature of the Linux kernel that partitions kernel resources such that one set of </a:t>
            </a:r>
            <a:r>
              <a:rPr lang="en-GB" sz="1200" b="0" i="0" u="none" strike="noStrike" kern="1200" dirty="0">
                <a:solidFill>
                  <a:schemeClr val="tx1"/>
                </a:solidFill>
                <a:effectLst/>
                <a:latin typeface="+mn-lt"/>
                <a:ea typeface="+mn-ea"/>
                <a:cs typeface="+mn-cs"/>
              </a:rPr>
              <a:t>processes</a:t>
            </a:r>
            <a:r>
              <a:rPr lang="en-GB" sz="1200" b="0" i="0" kern="1200" dirty="0">
                <a:solidFill>
                  <a:schemeClr val="tx1"/>
                </a:solidFill>
                <a:effectLst/>
                <a:latin typeface="+mn-lt"/>
                <a:ea typeface="+mn-ea"/>
                <a:cs typeface="+mn-cs"/>
              </a:rPr>
              <a:t> sees one set of resources while another set of processes sees a different set of resources. The feature works by having the same namespace for a set of resources and processes, but those namespaces refer to distinct resources. Resources may exist in multiple spaces. Examples are listed here. </a:t>
            </a:r>
          </a:p>
          <a:p>
            <a:r>
              <a:rPr lang="en-GB" sz="1200" b="0" i="0" kern="1200" dirty="0">
                <a:solidFill>
                  <a:schemeClr val="tx1"/>
                </a:solidFill>
                <a:effectLst/>
                <a:latin typeface="+mn-lt"/>
                <a:ea typeface="+mn-ea"/>
                <a:cs typeface="+mn-cs"/>
              </a:rPr>
              <a:t>The Time Namespace Support Has Been Added To The Linux 5.6 Kernel (29 March 2020). </a:t>
            </a:r>
            <a:endParaRPr lang="en-US" b="0"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16</a:t>
            </a:fld>
            <a:endParaRPr lang="en-US"/>
          </a:p>
        </p:txBody>
      </p:sp>
    </p:spTree>
    <p:extLst>
      <p:ext uri="{BB962C8B-B14F-4D97-AF65-F5344CB8AC3E}">
        <p14:creationId xmlns:p14="http://schemas.microsoft.com/office/powerpoint/2010/main" val="3176485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GB" sz="1200" b="0" i="0" kern="1200" dirty="0" err="1">
                <a:solidFill>
                  <a:schemeClr val="tx1"/>
                </a:solidFill>
                <a:effectLst/>
                <a:latin typeface="+mn-lt"/>
                <a:ea typeface="+mn-ea"/>
                <a:cs typeface="+mn-cs"/>
              </a:rPr>
              <a:t>Cgroups</a:t>
            </a:r>
            <a:r>
              <a:rPr lang="en-GB" sz="1200" b="0" i="0" kern="1200" dirty="0">
                <a:solidFill>
                  <a:schemeClr val="tx1"/>
                </a:solidFill>
                <a:effectLst/>
                <a:latin typeface="+mn-lt"/>
                <a:ea typeface="+mn-ea"/>
                <a:cs typeface="+mn-cs"/>
              </a:rPr>
              <a:t> involve resource metering and limiting, Namespaces provide processes with their own view of the system.</a:t>
            </a:r>
            <a:endParaRPr lang="en-GB" sz="1200" b="1"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17</a:t>
            </a:fld>
            <a:endParaRPr lang="en-US"/>
          </a:p>
        </p:txBody>
      </p:sp>
    </p:spTree>
    <p:extLst>
      <p:ext uri="{BB962C8B-B14F-4D97-AF65-F5344CB8AC3E}">
        <p14:creationId xmlns:p14="http://schemas.microsoft.com/office/powerpoint/2010/main" val="13013457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Operating system</a:t>
            </a:r>
          </a:p>
          <a:p>
            <a:r>
              <a:rPr lang="en-US" dirty="0"/>
              <a:t>OS Kernel (hardware interaction)</a:t>
            </a:r>
          </a:p>
          <a:p>
            <a:r>
              <a:rPr lang="en-US" dirty="0"/>
              <a:t>Set of software. Different desktops, package managers, compilers</a:t>
            </a:r>
          </a:p>
        </p:txBody>
      </p:sp>
      <p:sp>
        <p:nvSpPr>
          <p:cNvPr id="4" name="Slide Number Placeholder 3"/>
          <p:cNvSpPr>
            <a:spLocks noGrp="1"/>
          </p:cNvSpPr>
          <p:nvPr>
            <p:ph type="sldNum" sz="quarter" idx="5"/>
          </p:nvPr>
        </p:nvSpPr>
        <p:spPr/>
        <p:txBody>
          <a:bodyPr/>
          <a:lstStyle/>
          <a:p>
            <a:fld id="{D9BA2D70-C088-423F-8518-452E86B65DCC}" type="slidenum">
              <a:rPr lang="en-US" smtClean="0"/>
              <a:pPr/>
              <a:t>19</a:t>
            </a:fld>
            <a:endParaRPr lang="en-US"/>
          </a:p>
        </p:txBody>
      </p:sp>
    </p:spTree>
    <p:extLst>
      <p:ext uri="{BB962C8B-B14F-4D97-AF65-F5344CB8AC3E}">
        <p14:creationId xmlns:p14="http://schemas.microsoft.com/office/powerpoint/2010/main" val="19179844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all have heard of virtual machines. </a:t>
            </a:r>
            <a:r>
              <a:rPr lang="en-GB" sz="1200" b="0" i="0" kern="1200" dirty="0">
                <a:solidFill>
                  <a:schemeClr val="tx1"/>
                </a:solidFill>
                <a:effectLst/>
                <a:latin typeface="+mn-lt"/>
                <a:ea typeface="+mn-ea"/>
                <a:cs typeface="+mn-cs"/>
              </a:rPr>
              <a:t> A virtual machine is the virtualization/emulation of a computer system. Virtual machines are based on computer architectures and provide functionality of a physical computer. The  virtual machine monitor is called hypervisor; it is computer software, firmware or hardware that creates and runs virtual machines. A computer on which a hypervisor runs one or more virtual machines is called a host machine, and each virtual machine is called a guest machine.</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20</a:t>
            </a:fld>
            <a:endParaRPr lang="en-US"/>
          </a:p>
        </p:txBody>
      </p:sp>
    </p:spTree>
    <p:extLst>
      <p:ext uri="{BB962C8B-B14F-4D97-AF65-F5344CB8AC3E}">
        <p14:creationId xmlns:p14="http://schemas.microsoft.com/office/powerpoint/2010/main" val="41757373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a:t>
            </a:fld>
            <a:endParaRPr lang="en-US"/>
          </a:p>
        </p:txBody>
      </p:sp>
    </p:spTree>
    <p:extLst>
      <p:ext uri="{BB962C8B-B14F-4D97-AF65-F5344CB8AC3E}">
        <p14:creationId xmlns:p14="http://schemas.microsoft.com/office/powerpoint/2010/main" val="33210315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container only has the additional software</a:t>
            </a:r>
          </a:p>
          <a:p>
            <a:endParaRPr lang="en-US" dirty="0"/>
          </a:p>
          <a:p>
            <a:r>
              <a:rPr lang="en-US" dirty="0"/>
              <a:t>Windows runs Linux VM </a:t>
            </a:r>
          </a:p>
        </p:txBody>
      </p:sp>
      <p:sp>
        <p:nvSpPr>
          <p:cNvPr id="4" name="Slide Number Placeholder 3"/>
          <p:cNvSpPr>
            <a:spLocks noGrp="1"/>
          </p:cNvSpPr>
          <p:nvPr>
            <p:ph type="sldNum" sz="quarter" idx="5"/>
          </p:nvPr>
        </p:nvSpPr>
        <p:spPr/>
        <p:txBody>
          <a:bodyPr/>
          <a:lstStyle/>
          <a:p>
            <a:fld id="{D9BA2D70-C088-423F-8518-452E86B65DCC}" type="slidenum">
              <a:rPr lang="en-US" smtClean="0"/>
              <a:pPr/>
              <a:t>21</a:t>
            </a:fld>
            <a:endParaRPr lang="en-US"/>
          </a:p>
        </p:txBody>
      </p:sp>
    </p:spTree>
    <p:extLst>
      <p:ext uri="{BB962C8B-B14F-4D97-AF65-F5344CB8AC3E}">
        <p14:creationId xmlns:p14="http://schemas.microsoft.com/office/powerpoint/2010/main" val="30684188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 </a:t>
            </a:r>
            <a:r>
              <a:rPr lang="en-GB" sz="1200" b="1" i="0" kern="1200" dirty="0">
                <a:solidFill>
                  <a:schemeClr val="tx1"/>
                </a:solidFill>
                <a:effectLst/>
                <a:latin typeface="+mn-lt"/>
                <a:ea typeface="+mn-ea"/>
                <a:cs typeface="+mn-cs"/>
              </a:rPr>
              <a:t>hypervisor</a:t>
            </a:r>
            <a:r>
              <a:rPr lang="en-GB" sz="1200" b="0" i="0" kern="1200" dirty="0">
                <a:solidFill>
                  <a:schemeClr val="tx1"/>
                </a:solidFill>
                <a:effectLst/>
                <a:latin typeface="+mn-lt"/>
                <a:ea typeface="+mn-ea"/>
                <a:cs typeface="+mn-cs"/>
              </a:rPr>
              <a:t> (or virtual machine monitor, VMM, </a:t>
            </a:r>
            <a:r>
              <a:rPr lang="en-GB" sz="1200" b="0" i="0" kern="1200" dirty="0" err="1">
                <a:solidFill>
                  <a:schemeClr val="tx1"/>
                </a:solidFill>
                <a:effectLst/>
                <a:latin typeface="+mn-lt"/>
                <a:ea typeface="+mn-ea"/>
                <a:cs typeface="+mn-cs"/>
              </a:rPr>
              <a:t>virtualizer</a:t>
            </a:r>
            <a:r>
              <a:rPr lang="en-GB" sz="1200" b="0" i="0" kern="1200" dirty="0">
                <a:solidFill>
                  <a:schemeClr val="tx1"/>
                </a:solidFill>
                <a:effectLst/>
                <a:latin typeface="+mn-lt"/>
                <a:ea typeface="+mn-ea"/>
                <a:cs typeface="+mn-cs"/>
              </a:rPr>
              <a:t>) is computer software, firmware or hardware that creates and runs virtual machines. A computer on which a </a:t>
            </a:r>
            <a:r>
              <a:rPr lang="en-GB" sz="1200" b="1" i="0" kern="1200" dirty="0">
                <a:solidFill>
                  <a:schemeClr val="tx1"/>
                </a:solidFill>
                <a:effectLst/>
                <a:latin typeface="+mn-lt"/>
                <a:ea typeface="+mn-ea"/>
                <a:cs typeface="+mn-cs"/>
              </a:rPr>
              <a:t>hypervisor</a:t>
            </a:r>
            <a:r>
              <a:rPr lang="en-GB" sz="1200" b="0" i="0" kern="1200" dirty="0">
                <a:solidFill>
                  <a:schemeClr val="tx1"/>
                </a:solidFill>
                <a:effectLst/>
                <a:latin typeface="+mn-lt"/>
                <a:ea typeface="+mn-ea"/>
                <a:cs typeface="+mn-cs"/>
              </a:rPr>
              <a:t> runs one or more virtual machines is called a host machine, and each virtual machine is called a guest machine.</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24</a:t>
            </a:fld>
            <a:endParaRPr lang="en-US"/>
          </a:p>
        </p:txBody>
      </p:sp>
    </p:spTree>
    <p:extLst>
      <p:ext uri="{BB962C8B-B14F-4D97-AF65-F5344CB8AC3E}">
        <p14:creationId xmlns:p14="http://schemas.microsoft.com/office/powerpoint/2010/main" val="41581439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26</a:t>
            </a:fld>
            <a:endParaRPr lang="en-US"/>
          </a:p>
        </p:txBody>
      </p:sp>
    </p:spTree>
    <p:extLst>
      <p:ext uri="{BB962C8B-B14F-4D97-AF65-F5344CB8AC3E}">
        <p14:creationId xmlns:p14="http://schemas.microsoft.com/office/powerpoint/2010/main" val="7144109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 Docker image is a read-only template that contains a set of instructions for creating a container that can run on the Docker platform. </a:t>
            </a:r>
          </a:p>
          <a:p>
            <a:r>
              <a:rPr lang="en-GB" sz="1200" b="0" i="0" kern="1200" dirty="0">
                <a:solidFill>
                  <a:schemeClr val="tx1"/>
                </a:solidFill>
                <a:effectLst/>
                <a:latin typeface="+mn-lt"/>
                <a:ea typeface="+mn-ea"/>
                <a:cs typeface="+mn-cs"/>
              </a:rPr>
              <a:t>Union filesystem</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32</a:t>
            </a:fld>
            <a:endParaRPr lang="en-US"/>
          </a:p>
        </p:txBody>
      </p:sp>
    </p:spTree>
    <p:extLst>
      <p:ext uri="{BB962C8B-B14F-4D97-AF65-F5344CB8AC3E}">
        <p14:creationId xmlns:p14="http://schemas.microsoft.com/office/powerpoint/2010/main" val="7043394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Modern day development (focusing on the web here) lives in a world of lots of complexity. In even the most basic application you are likely to have a back-end language that lives on the server, a front-end language  that lives on the client, third-party and in-house libraries for both languages to manage, a database, an operating system (often deploying to Linux but developing on a different OS). And this is for a basic app! What if you have utility programs that are written in another language? What if you have other uncommon dependencies and requirements?</a:t>
            </a:r>
          </a:p>
          <a:p>
            <a:r>
              <a:rPr lang="en-GB" sz="1200" b="0" i="0" kern="1200" dirty="0">
                <a:solidFill>
                  <a:schemeClr val="tx1"/>
                </a:solidFill>
                <a:effectLst/>
                <a:latin typeface="+mn-lt"/>
                <a:ea typeface="+mn-ea"/>
                <a:cs typeface="+mn-cs"/>
              </a:rPr>
              <a:t>The point is that this all adds up to a lot of complexity, and worst of all- it is complexity that you have to manage across multiple platforms. If I got an app up and running on my MacBook, and wanted to deploy to Linux, my options were not great. If you’ve ever administrated your own VPS, much less a bare metal server, you know what I mean. Having to install all of the packages and dependencies that you have in a totally different way is a recipe for headaches and tears. Getting stuff to production is a completely different ball game from writing it in the first place. </a:t>
            </a:r>
          </a:p>
          <a:p>
            <a:r>
              <a:rPr lang="en-GB" sz="1200" b="0" i="0" kern="1200" dirty="0">
                <a:solidFill>
                  <a:schemeClr val="tx1"/>
                </a:solidFill>
                <a:effectLst/>
                <a:latin typeface="+mn-lt"/>
                <a:ea typeface="+mn-ea"/>
                <a:cs typeface="+mn-cs"/>
              </a:rPr>
              <a:t>Bioinformatics tools add their own challenge. Trying to get tools to run with the limited power that one has on a computer farm is a challenge itself.</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3</a:t>
            </a:fld>
            <a:endParaRPr lang="en-US"/>
          </a:p>
        </p:txBody>
      </p:sp>
    </p:spTree>
    <p:extLst>
      <p:ext uri="{BB962C8B-B14F-4D97-AF65-F5344CB8AC3E}">
        <p14:creationId xmlns:p14="http://schemas.microsoft.com/office/powerpoint/2010/main" val="27062526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Different technologies on different platforms create a “Matrix from Hell” that makes even the most courageous person want to set her hair on fire. Every software component, multiplied by every environment where it has to run one day. Everything must work. Code is developed on a laptop, and then shipped to production. The production server does not run Ubuntu, but CentOS. It  uses a different version of </a:t>
            </a:r>
            <a:r>
              <a:rPr lang="en-GB" sz="1200" b="0" i="0" kern="1200" dirty="0" err="1">
                <a:solidFill>
                  <a:schemeClr val="tx1"/>
                </a:solidFill>
                <a:effectLst/>
                <a:latin typeface="+mn-lt"/>
                <a:ea typeface="+mn-ea"/>
                <a:cs typeface="+mn-cs"/>
              </a:rPr>
              <a:t>libc</a:t>
            </a:r>
            <a:r>
              <a:rPr lang="en-GB" sz="1200" b="0" i="0" kern="1200" dirty="0">
                <a:solidFill>
                  <a:schemeClr val="tx1"/>
                </a:solidFill>
                <a:effectLst/>
                <a:latin typeface="+mn-lt"/>
                <a:ea typeface="+mn-ea"/>
                <a:cs typeface="+mn-cs"/>
              </a:rPr>
              <a:t> and python.  In simple words, it is the challenge of packaging any application, irrespective of language/frameworks/dependencies, so that it can run on any cloud, irrespective of the underlying OS/hardware/infrastructure.</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4</a:t>
            </a:fld>
            <a:endParaRPr lang="en-US"/>
          </a:p>
        </p:txBody>
      </p:sp>
    </p:spTree>
    <p:extLst>
      <p:ext uri="{BB962C8B-B14F-4D97-AF65-F5344CB8AC3E}">
        <p14:creationId xmlns:p14="http://schemas.microsoft.com/office/powerpoint/2010/main" val="32749332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 around for a group of people who already had this problem. I need to ship coffee beans, I need to get them to the other side of the world. It is my problem how the goods are handled at every step of the way. Is the staff trained? What truck to use? The type of shipping depends on the type of my goods. Every provider needs an expert in-house who maps out routes and has the knowledge of the means of transports involved. A very fragile and expensive process.</a:t>
            </a:r>
          </a:p>
        </p:txBody>
      </p:sp>
      <p:sp>
        <p:nvSpPr>
          <p:cNvPr id="4" name="Slide Number Placeholder 3"/>
          <p:cNvSpPr>
            <a:spLocks noGrp="1"/>
          </p:cNvSpPr>
          <p:nvPr>
            <p:ph type="sldNum" sz="quarter" idx="5"/>
          </p:nvPr>
        </p:nvSpPr>
        <p:spPr/>
        <p:txBody>
          <a:bodyPr/>
          <a:lstStyle/>
          <a:p>
            <a:fld id="{D9BA2D70-C088-423F-8518-452E86B65DCC}" type="slidenum">
              <a:rPr lang="en-US" smtClean="0"/>
              <a:pPr/>
              <a:t>5</a:t>
            </a:fld>
            <a:endParaRPr lang="en-US"/>
          </a:p>
        </p:txBody>
      </p:sp>
    </p:spTree>
    <p:extLst>
      <p:ext uri="{BB962C8B-B14F-4D97-AF65-F5344CB8AC3E}">
        <p14:creationId xmlns:p14="http://schemas.microsoft.com/office/powerpoint/2010/main" val="6217807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present that with the same Matrix of Hell. Every item to ship multiplied by every possible way to ship goods.</a:t>
            </a:r>
          </a:p>
        </p:txBody>
      </p:sp>
      <p:sp>
        <p:nvSpPr>
          <p:cNvPr id="4" name="Slide Number Placeholder 3"/>
          <p:cNvSpPr>
            <a:spLocks noGrp="1"/>
          </p:cNvSpPr>
          <p:nvPr>
            <p:ph type="sldNum" sz="quarter" idx="5"/>
          </p:nvPr>
        </p:nvSpPr>
        <p:spPr/>
        <p:txBody>
          <a:bodyPr/>
          <a:lstStyle/>
          <a:p>
            <a:fld id="{D9BA2D70-C088-423F-8518-452E86B65DCC}" type="slidenum">
              <a:rPr lang="en-US" smtClean="0"/>
              <a:pPr/>
              <a:t>6</a:t>
            </a:fld>
            <a:endParaRPr lang="en-US"/>
          </a:p>
        </p:txBody>
      </p:sp>
    </p:spTree>
    <p:extLst>
      <p:ext uri="{BB962C8B-B14F-4D97-AF65-F5344CB8AC3E}">
        <p14:creationId xmlns:p14="http://schemas.microsoft.com/office/powerpoint/2010/main" val="1809770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came up with a solution: a container. They agreed on the size, the weight, how the doors work, where the locks are, where the labels are put and so on. Infrastructure provider standardized on that, as well as people shipping goods.</a:t>
            </a:r>
          </a:p>
          <a:p>
            <a:r>
              <a:rPr lang="en-US" dirty="0"/>
              <a:t>With this, responsibilities shifted. If I want to ship coffee, I only need to put it into this box and seal it. From that point it is no longer my problem. I can hand it over to a wide variety of infrastructure providers, and even hand it over to a provider that I never dealt with. As an infrastructure provider I can focus on improving: faster boats, bigger truck, better organized facilities.</a:t>
            </a:r>
          </a:p>
          <a:p>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7</a:t>
            </a:fld>
            <a:endParaRPr lang="en-US"/>
          </a:p>
        </p:txBody>
      </p:sp>
    </p:spTree>
    <p:extLst>
      <p:ext uri="{BB962C8B-B14F-4D97-AF65-F5344CB8AC3E}">
        <p14:creationId xmlns:p14="http://schemas.microsoft.com/office/powerpoint/2010/main" val="38793596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should be applied to software. It is embarrassing that moving software from one data center to another takes longer than shipping good from on side of the planet to the other.</a:t>
            </a:r>
          </a:p>
          <a:p>
            <a:r>
              <a:rPr lang="en-US" dirty="0"/>
              <a:t>Docker provides a standard way to pack software into a box, with standard properties, and then the box can be handed to other teams  or infrastructure providers, and they know how to handle it. </a:t>
            </a:r>
          </a:p>
        </p:txBody>
      </p:sp>
      <p:sp>
        <p:nvSpPr>
          <p:cNvPr id="4" name="Slide Number Placeholder 3"/>
          <p:cNvSpPr>
            <a:spLocks noGrp="1"/>
          </p:cNvSpPr>
          <p:nvPr>
            <p:ph type="sldNum" sz="quarter" idx="5"/>
          </p:nvPr>
        </p:nvSpPr>
        <p:spPr/>
        <p:txBody>
          <a:bodyPr/>
          <a:lstStyle/>
          <a:p>
            <a:fld id="{D9BA2D70-C088-423F-8518-452E86B65DCC}" type="slidenum">
              <a:rPr lang="en-US" smtClean="0"/>
              <a:pPr/>
              <a:t>8</a:t>
            </a:fld>
            <a:endParaRPr lang="en-US"/>
          </a:p>
        </p:txBody>
      </p:sp>
    </p:spTree>
    <p:extLst>
      <p:ext uri="{BB962C8B-B14F-4D97-AF65-F5344CB8AC3E}">
        <p14:creationId xmlns:p14="http://schemas.microsoft.com/office/powerpoint/2010/main" val="28914772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Developers can focus on bundling applications and dependencies as containers, without agonizing over underlying hardware/infrastructure. Administrators/DevOps team can concentrate on managing containers, without agonizing over the contents of those containers. All containers start, stop</a:t>
            </a:r>
            <a:endParaRPr lang="en-US" dirty="0"/>
          </a:p>
        </p:txBody>
      </p:sp>
      <p:sp>
        <p:nvSpPr>
          <p:cNvPr id="4" name="Slide Number Placeholder 3"/>
          <p:cNvSpPr>
            <a:spLocks noGrp="1"/>
          </p:cNvSpPr>
          <p:nvPr>
            <p:ph type="sldNum" sz="quarter" idx="5"/>
          </p:nvPr>
        </p:nvSpPr>
        <p:spPr/>
        <p:txBody>
          <a:bodyPr/>
          <a:lstStyle/>
          <a:p>
            <a:fld id="{D9BA2D70-C088-423F-8518-452E86B65DCC}" type="slidenum">
              <a:rPr lang="en-US" smtClean="0"/>
              <a:pPr/>
              <a:t>9</a:t>
            </a:fld>
            <a:endParaRPr lang="en-US"/>
          </a:p>
        </p:txBody>
      </p:sp>
    </p:spTree>
    <p:extLst>
      <p:ext uri="{BB962C8B-B14F-4D97-AF65-F5344CB8AC3E}">
        <p14:creationId xmlns:p14="http://schemas.microsoft.com/office/powerpoint/2010/main" val="228189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EB6AB-FE18-BD44-A8B7-8F59B11D3AE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80E6C804-691F-A248-999A-FDCBFBAEFB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4263BC15-44AD-C74E-9EC6-C72476B6195D}"/>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4/29/21</a:t>
            </a:fld>
            <a:endParaRPr lang="en-US"/>
          </a:p>
        </p:txBody>
      </p:sp>
      <p:sp>
        <p:nvSpPr>
          <p:cNvPr id="5" name="Footer Placeholder 4">
            <a:extLst>
              <a:ext uri="{FF2B5EF4-FFF2-40B4-BE49-F238E27FC236}">
                <a16:creationId xmlns:a16="http://schemas.microsoft.com/office/drawing/2014/main" id="{E6DAB71F-3E38-E84F-B49D-DBD92DF7FB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B07776-A252-944C-B0A2-F95A69D57005}"/>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3989718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069FF-F884-A34E-B135-A09E8663A39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ADFA22A9-DF3F-D143-84F2-669F07984A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81E4E90-4417-CF48-9577-EFB1F2D4FB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49AF719-9A96-4A4A-A0ED-1CBF55C26BA1}"/>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4/29/21</a:t>
            </a:fld>
            <a:endParaRPr lang="en-US"/>
          </a:p>
        </p:txBody>
      </p:sp>
      <p:sp>
        <p:nvSpPr>
          <p:cNvPr id="6" name="Footer Placeholder 5">
            <a:extLst>
              <a:ext uri="{FF2B5EF4-FFF2-40B4-BE49-F238E27FC236}">
                <a16:creationId xmlns:a16="http://schemas.microsoft.com/office/drawing/2014/main" id="{244F72CD-D9A6-9443-9A5A-9538BB88E7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6D4A66-D23C-5E4F-815C-0CCDEF75FE32}"/>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883030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7B2D8-B6E0-0645-8616-47B98BCB45B9}"/>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397C1AC-2D91-3245-A5DA-B5283C359D22}"/>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CC250E6-659D-794E-864E-6CDECFDD66ED}"/>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4/29/21</a:t>
            </a:fld>
            <a:endParaRPr lang="en-US"/>
          </a:p>
        </p:txBody>
      </p:sp>
      <p:sp>
        <p:nvSpPr>
          <p:cNvPr id="5" name="Footer Placeholder 4">
            <a:extLst>
              <a:ext uri="{FF2B5EF4-FFF2-40B4-BE49-F238E27FC236}">
                <a16:creationId xmlns:a16="http://schemas.microsoft.com/office/drawing/2014/main" id="{3EF0332F-603B-F04D-B805-5DEDC2ACDD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B7BFDA-0C0B-C941-93A4-7A6880D957AF}"/>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36303916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E541F5-C2A5-8F47-8D7C-52FCB6B7A02B}"/>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09C309F-441F-094C-9F7B-3EC5470753C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A60D7BB-B502-CD4E-877C-29C8BDEACE7C}"/>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4/29/21</a:t>
            </a:fld>
            <a:endParaRPr lang="en-US"/>
          </a:p>
        </p:txBody>
      </p:sp>
      <p:sp>
        <p:nvSpPr>
          <p:cNvPr id="5" name="Footer Placeholder 4">
            <a:extLst>
              <a:ext uri="{FF2B5EF4-FFF2-40B4-BE49-F238E27FC236}">
                <a16:creationId xmlns:a16="http://schemas.microsoft.com/office/drawing/2014/main" id="{96614CBA-88D1-5147-BA4D-0A0485FD85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CE4012-7D80-A34D-8DF8-C27B2F0F186E}"/>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40192389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82722-2E44-BA45-AC69-261B8B573DD1}"/>
              </a:ext>
            </a:extLst>
          </p:cNvPr>
          <p:cNvSpPr>
            <a:spLocks noGrp="1"/>
          </p:cNvSpPr>
          <p:nvPr>
            <p:ph type="title"/>
          </p:nvPr>
        </p:nvSpPr>
        <p:spPr>
          <a:xfrm>
            <a:off x="838200" y="365126"/>
            <a:ext cx="10515600" cy="579092"/>
          </a:xfrm>
        </p:spPr>
        <p:txBody>
          <a:bodyPr/>
          <a:lstStyle/>
          <a:p>
            <a:r>
              <a:rPr lang="en-GB" dirty="0"/>
              <a:t>Click to edit Master title style</a:t>
            </a:r>
            <a:endParaRPr lang="en-US" dirty="0"/>
          </a:p>
        </p:txBody>
      </p:sp>
      <p:sp>
        <p:nvSpPr>
          <p:cNvPr id="3" name="Content Placeholder 2">
            <a:extLst>
              <a:ext uri="{FF2B5EF4-FFF2-40B4-BE49-F238E27FC236}">
                <a16:creationId xmlns:a16="http://schemas.microsoft.com/office/drawing/2014/main" id="{C2D3CAC0-15E7-314D-B278-F4CB956C1FD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C83D78A-EADE-6743-A71E-BB0D4280E509}"/>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4/29/21</a:t>
            </a:fld>
            <a:endParaRPr lang="en-US"/>
          </a:p>
        </p:txBody>
      </p:sp>
      <p:sp>
        <p:nvSpPr>
          <p:cNvPr id="5" name="Footer Placeholder 4">
            <a:extLst>
              <a:ext uri="{FF2B5EF4-FFF2-40B4-BE49-F238E27FC236}">
                <a16:creationId xmlns:a16="http://schemas.microsoft.com/office/drawing/2014/main" id="{9DC57763-59C2-6C46-8985-8E290B9A04C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126A5B2-238D-B24B-BE8C-B97E1E0E0A98}"/>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1241873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3243D-47B3-A948-A9DF-97FFB263E55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E84B02EA-3CA2-E746-B82F-20C6EF3605C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AC33B671-2715-BA48-8D49-66CC3CCA685D}"/>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4/29/21</a:t>
            </a:fld>
            <a:endParaRPr lang="en-US"/>
          </a:p>
        </p:txBody>
      </p:sp>
      <p:sp>
        <p:nvSpPr>
          <p:cNvPr id="5" name="Footer Placeholder 4">
            <a:extLst>
              <a:ext uri="{FF2B5EF4-FFF2-40B4-BE49-F238E27FC236}">
                <a16:creationId xmlns:a16="http://schemas.microsoft.com/office/drawing/2014/main" id="{6CD51FD4-5F71-D043-8B06-052D672A9E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59E096-129A-2746-8359-5EFD41469798}"/>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39866534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4315F-E1B2-C249-BFD8-31CC55370D9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7C8A714-9100-2942-8DD8-1DCDB9665C5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5E96D5F1-372F-4646-AD16-286AAACF57A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FC120908-A995-E741-B29B-67EA6BEAB221}"/>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4/29/21</a:t>
            </a:fld>
            <a:endParaRPr lang="en-US"/>
          </a:p>
        </p:txBody>
      </p:sp>
      <p:sp>
        <p:nvSpPr>
          <p:cNvPr id="6" name="Footer Placeholder 5">
            <a:extLst>
              <a:ext uri="{FF2B5EF4-FFF2-40B4-BE49-F238E27FC236}">
                <a16:creationId xmlns:a16="http://schemas.microsoft.com/office/drawing/2014/main" id="{9D79C510-7338-0E43-9EF3-10C0C9AF45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247F5D-4F4D-904C-9B06-52A0B66942A1}"/>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410561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F4E8B-BC24-974D-8DAE-6526D6674751}"/>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0FE4F9E-6933-B343-BC35-37DBA75AF0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281D058-89E0-544D-AD78-DECDC8E3601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CFB3A12C-1922-3F4E-9DF2-3267D328F7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00E1D4A2-DDE9-1B43-B233-99C0039BFC9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307232A5-8230-5B42-944E-358DD56A3F60}"/>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4/29/21</a:t>
            </a:fld>
            <a:endParaRPr lang="en-US"/>
          </a:p>
        </p:txBody>
      </p:sp>
      <p:sp>
        <p:nvSpPr>
          <p:cNvPr id="8" name="Footer Placeholder 7">
            <a:extLst>
              <a:ext uri="{FF2B5EF4-FFF2-40B4-BE49-F238E27FC236}">
                <a16:creationId xmlns:a16="http://schemas.microsoft.com/office/drawing/2014/main" id="{45089F4B-63DA-6040-B59A-967271E2D0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6532915-FE8E-5746-8B66-512F5747BA0F}"/>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1390251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A8EF7-8309-E742-852D-13160DDAF067}"/>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58DF5E73-C34D-164F-A6DC-0D8402134B20}"/>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4/29/21</a:t>
            </a:fld>
            <a:endParaRPr lang="en-US"/>
          </a:p>
        </p:txBody>
      </p:sp>
      <p:sp>
        <p:nvSpPr>
          <p:cNvPr id="4" name="Footer Placeholder 3">
            <a:extLst>
              <a:ext uri="{FF2B5EF4-FFF2-40B4-BE49-F238E27FC236}">
                <a16:creationId xmlns:a16="http://schemas.microsoft.com/office/drawing/2014/main" id="{1EE76866-F7F9-4843-A0B4-D13A8A84E65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2112D17-3295-864E-B2AB-852D3D5315E7}"/>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774605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CB95CE-30EF-054D-A2D7-B25FD152F3CA}"/>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4/29/21</a:t>
            </a:fld>
            <a:endParaRPr lang="en-US"/>
          </a:p>
        </p:txBody>
      </p:sp>
      <p:sp>
        <p:nvSpPr>
          <p:cNvPr id="3" name="Footer Placeholder 2">
            <a:extLst>
              <a:ext uri="{FF2B5EF4-FFF2-40B4-BE49-F238E27FC236}">
                <a16:creationId xmlns:a16="http://schemas.microsoft.com/office/drawing/2014/main" id="{9A0F355D-CEFB-6248-9AFF-6389BBCE061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2748BF-6990-6E42-9738-4AC3539D3440}"/>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15220379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A69AD-5DDC-1549-AC45-3EB321DF1CA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B369FE05-3DB5-BE46-B60F-14B80545FF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BFE0B7BE-1278-BE4B-912D-9E8715D83D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753FB42-8FB4-CF4D-991E-F01CC0632094}"/>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4/29/21</a:t>
            </a:fld>
            <a:endParaRPr lang="en-US"/>
          </a:p>
        </p:txBody>
      </p:sp>
      <p:sp>
        <p:nvSpPr>
          <p:cNvPr id="6" name="Footer Placeholder 5">
            <a:extLst>
              <a:ext uri="{FF2B5EF4-FFF2-40B4-BE49-F238E27FC236}">
                <a16:creationId xmlns:a16="http://schemas.microsoft.com/office/drawing/2014/main" id="{1625FC19-49DD-DC45-9A3C-B90942DD2B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CAB938-51AD-464A-A4AF-F579FE04DE91}"/>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29209259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EAB2A-5B93-9248-AD76-62B40969D67C}"/>
              </a:ext>
            </a:extLst>
          </p:cNvPr>
          <p:cNvSpPr>
            <a:spLocks noGrp="1"/>
          </p:cNvSpPr>
          <p:nvPr>
            <p:ph type="title"/>
          </p:nvPr>
        </p:nvSpPr>
        <p:spPr>
          <a:xfrm>
            <a:off x="1197665" y="3179210"/>
            <a:ext cx="9796670" cy="499579"/>
          </a:xfrm>
        </p:spPr>
        <p:txBody>
          <a:bodyPr anchor="ctr" anchorCtr="1"/>
          <a:lstStyle/>
          <a:p>
            <a:r>
              <a:rPr lang="en-GB" dirty="0"/>
              <a:t>Click to edit Master title style</a:t>
            </a:r>
            <a:endParaRPr lang="en-US" dirty="0"/>
          </a:p>
        </p:txBody>
      </p:sp>
      <p:sp>
        <p:nvSpPr>
          <p:cNvPr id="3" name="Date Placeholder 2">
            <a:extLst>
              <a:ext uri="{FF2B5EF4-FFF2-40B4-BE49-F238E27FC236}">
                <a16:creationId xmlns:a16="http://schemas.microsoft.com/office/drawing/2014/main" id="{D3F6CB0D-C9F5-484B-B933-D560109EE05A}"/>
              </a:ext>
            </a:extLst>
          </p:cNvPr>
          <p:cNvSpPr>
            <a:spLocks noGrp="1"/>
          </p:cNvSpPr>
          <p:nvPr>
            <p:ph type="dt" sz="half" idx="10"/>
          </p:nvPr>
        </p:nvSpPr>
        <p:spPr>
          <a:xfrm>
            <a:off x="838200" y="6356350"/>
            <a:ext cx="2743200" cy="365125"/>
          </a:xfrm>
          <a:prstGeom prst="rect">
            <a:avLst/>
          </a:prstGeom>
        </p:spPr>
        <p:txBody>
          <a:bodyPr/>
          <a:lstStyle/>
          <a:p>
            <a:fld id="{49F3E739-D457-46E5-B626-C9B182A007EE}" type="datetimeFigureOut">
              <a:rPr lang="en-US" smtClean="0"/>
              <a:pPr/>
              <a:t>4/29/21</a:t>
            </a:fld>
            <a:endParaRPr lang="en-US"/>
          </a:p>
        </p:txBody>
      </p:sp>
      <p:sp>
        <p:nvSpPr>
          <p:cNvPr id="4" name="Footer Placeholder 3">
            <a:extLst>
              <a:ext uri="{FF2B5EF4-FFF2-40B4-BE49-F238E27FC236}">
                <a16:creationId xmlns:a16="http://schemas.microsoft.com/office/drawing/2014/main" id="{FFB09C89-448C-324A-B4A5-665C363752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991238-599A-8D40-9E6D-8C42EB1F1D0F}"/>
              </a:ext>
            </a:extLst>
          </p:cNvPr>
          <p:cNvSpPr>
            <a:spLocks noGrp="1"/>
          </p:cNvSpPr>
          <p:nvPr>
            <p:ph type="sldNum" sz="quarter" idx="12"/>
          </p:nvPr>
        </p:nvSpPr>
        <p:spPr/>
        <p:txBody>
          <a:bodyPr/>
          <a:lstStyle/>
          <a:p>
            <a:fld id="{BCE7406B-BAC9-4C38-89ED-BD1EC7E28BA0}" type="slidenum">
              <a:rPr lang="en-US" smtClean="0"/>
              <a:pPr/>
              <a:t>‹#›</a:t>
            </a:fld>
            <a:endParaRPr lang="en-US"/>
          </a:p>
        </p:txBody>
      </p:sp>
    </p:spTree>
    <p:extLst>
      <p:ext uri="{BB962C8B-B14F-4D97-AF65-F5344CB8AC3E}">
        <p14:creationId xmlns:p14="http://schemas.microsoft.com/office/powerpoint/2010/main" val="37961011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2E3FF8-98AD-A74B-8A4B-4887C9AA2980}"/>
              </a:ext>
            </a:extLst>
          </p:cNvPr>
          <p:cNvSpPr>
            <a:spLocks noGrp="1"/>
          </p:cNvSpPr>
          <p:nvPr>
            <p:ph type="title"/>
          </p:nvPr>
        </p:nvSpPr>
        <p:spPr>
          <a:xfrm>
            <a:off x="838200" y="265735"/>
            <a:ext cx="10515600" cy="499579"/>
          </a:xfrm>
          <a:prstGeom prst="rect">
            <a:avLst/>
          </a:prstGeom>
        </p:spPr>
        <p:txBody>
          <a:bodyPr vert="horz" lIns="91440" tIns="45720" rIns="91440" bIns="45720" rtlCol="0" anchor="ctr">
            <a:normAutofit/>
          </a:bodyPr>
          <a:lstStyle/>
          <a:p>
            <a:r>
              <a:rPr lang="en-GB" dirty="0"/>
              <a:t>Click to edit Master title style</a:t>
            </a:r>
            <a:endParaRPr lang="en-US" dirty="0"/>
          </a:p>
        </p:txBody>
      </p:sp>
      <p:sp>
        <p:nvSpPr>
          <p:cNvPr id="3" name="Text Placeholder 2">
            <a:extLst>
              <a:ext uri="{FF2B5EF4-FFF2-40B4-BE49-F238E27FC236}">
                <a16:creationId xmlns:a16="http://schemas.microsoft.com/office/drawing/2014/main" id="{77BC28A4-2220-8A46-9AB6-09ECBA5D9397}"/>
              </a:ext>
            </a:extLst>
          </p:cNvPr>
          <p:cNvSpPr>
            <a:spLocks noGrp="1"/>
          </p:cNvSpPr>
          <p:nvPr>
            <p:ph type="body" idx="1"/>
          </p:nvPr>
        </p:nvSpPr>
        <p:spPr>
          <a:xfrm>
            <a:off x="838200" y="1023730"/>
            <a:ext cx="10515600" cy="5153233"/>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5" name="Footer Placeholder 4">
            <a:extLst>
              <a:ext uri="{FF2B5EF4-FFF2-40B4-BE49-F238E27FC236}">
                <a16:creationId xmlns:a16="http://schemas.microsoft.com/office/drawing/2014/main" id="{17BFAFEC-775A-7940-B46A-7703883620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9E348CB-B4F3-0E4A-BC04-8AF6BEE402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E7406B-BAC9-4C38-89ED-BD1EC7E28BA0}" type="slidenum">
              <a:rPr lang="en-US" smtClean="0"/>
              <a:pPr/>
              <a:t>‹#›</a:t>
            </a:fld>
            <a:endParaRPr lang="en-US"/>
          </a:p>
        </p:txBody>
      </p:sp>
      <p:pic>
        <p:nvPicPr>
          <p:cNvPr id="1026" name="Picture 2">
            <a:extLst>
              <a:ext uri="{FF2B5EF4-FFF2-40B4-BE49-F238E27FC236}">
                <a16:creationId xmlns:a16="http://schemas.microsoft.com/office/drawing/2014/main" id="{61FEF7B5-3BD4-BF42-A9A6-C82DEC670C0A}"/>
              </a:ext>
            </a:extLst>
          </p:cNvPr>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117818" y="5928968"/>
            <a:ext cx="932524" cy="8547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4029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72" r:id="rId9"/>
    <p:sldLayoutId id="2147483669" r:id="rId10"/>
    <p:sldLayoutId id="2147483670" r:id="rId11"/>
    <p:sldLayoutId id="214748367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4.png"/><Relationship Id="rId7"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47.png"/><Relationship Id="rId4" Type="http://schemas.openxmlformats.org/officeDocument/2006/relationships/image" Target="../media/image9.png"/><Relationship Id="rId9" Type="http://schemas.openxmlformats.org/officeDocument/2006/relationships/image" Target="../media/image46.png"/></Relationships>
</file>

<file path=ppt/slides/_rels/slide11.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50.jpeg"/></Relationships>
</file>

<file path=ppt/slides/_rels/slide14.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1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54.png"/><Relationship Id="rId4" Type="http://schemas.openxmlformats.org/officeDocument/2006/relationships/image" Target="../media/image53.png"/></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59.jpe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55.png"/><Relationship Id="rId7" Type="http://schemas.openxmlformats.org/officeDocument/2006/relationships/image" Target="../media/image57.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56.png"/><Relationship Id="rId5" Type="http://schemas.openxmlformats.org/officeDocument/2006/relationships/image" Target="../media/image58.png"/><Relationship Id="rId4" Type="http://schemas.openxmlformats.org/officeDocument/2006/relationships/image" Target="../media/image60.png"/></Relationships>
</file>

<file path=ppt/slides/_rels/slide22.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64.png"/></Relationships>
</file>

<file path=ppt/slides/_rels/slide25.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png"/><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hyperlink" Target="https://sylabs.io/" TargetMode="Externa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4.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2" Type="http://schemas.openxmlformats.org/officeDocument/2006/relationships/notesSlide" Target="../notesSlides/notesSlide5.xml"/><Relationship Id="rId16" Type="http://schemas.openxmlformats.org/officeDocument/2006/relationships/image" Target="../media/image27.png"/><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5" Type="http://schemas.openxmlformats.org/officeDocument/2006/relationships/image" Target="../media/image2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 Id="rId14" Type="http://schemas.openxmlformats.org/officeDocument/2006/relationships/image" Target="../media/image25.png"/></Relationships>
</file>

<file path=ppt/slides/_rels/slide6.xml.rels><?xml version="1.0" encoding="UTF-8" standalone="yes"?>
<Relationships xmlns="http://schemas.openxmlformats.org/package/2006/relationships"><Relationship Id="rId8" Type="http://schemas.openxmlformats.org/officeDocument/2006/relationships/image" Target="../media/image33.png"/><Relationship Id="rId13" Type="http://schemas.openxmlformats.org/officeDocument/2006/relationships/image" Target="../media/image25.png"/><Relationship Id="rId3" Type="http://schemas.openxmlformats.org/officeDocument/2006/relationships/image" Target="../media/image28.png"/><Relationship Id="rId7" Type="http://schemas.openxmlformats.org/officeDocument/2006/relationships/image" Target="../media/image32.png"/><Relationship Id="rId12" Type="http://schemas.openxmlformats.org/officeDocument/2006/relationships/image" Target="../media/image3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31.png"/><Relationship Id="rId11" Type="http://schemas.openxmlformats.org/officeDocument/2006/relationships/image" Target="../media/image36.png"/><Relationship Id="rId5" Type="http://schemas.openxmlformats.org/officeDocument/2006/relationships/image" Target="../media/image30.png"/><Relationship Id="rId15" Type="http://schemas.openxmlformats.org/officeDocument/2006/relationships/image" Target="../media/image39.jpeg"/><Relationship Id="rId10" Type="http://schemas.openxmlformats.org/officeDocument/2006/relationships/image" Target="../media/image35.png"/><Relationship Id="rId4" Type="http://schemas.openxmlformats.org/officeDocument/2006/relationships/image" Target="../media/image29.png"/><Relationship Id="rId9" Type="http://schemas.openxmlformats.org/officeDocument/2006/relationships/image" Target="../media/image34.png"/><Relationship Id="rId14" Type="http://schemas.openxmlformats.org/officeDocument/2006/relationships/image" Target="../media/image38.png"/></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17" Type="http://schemas.openxmlformats.org/officeDocument/2006/relationships/image" Target="../media/image43.png"/><Relationship Id="rId2" Type="http://schemas.openxmlformats.org/officeDocument/2006/relationships/notesSlide" Target="../notesSlides/notesSlide7.xml"/><Relationship Id="rId16" Type="http://schemas.openxmlformats.org/officeDocument/2006/relationships/image" Target="../media/image42.jpeg"/><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41.png"/><Relationship Id="rId15" Type="http://schemas.openxmlformats.org/officeDocument/2006/relationships/image" Target="../media/image26.png"/><Relationship Id="rId10" Type="http://schemas.openxmlformats.org/officeDocument/2006/relationships/image" Target="../media/image21.png"/><Relationship Id="rId4" Type="http://schemas.openxmlformats.org/officeDocument/2006/relationships/image" Target="../media/image40.png"/><Relationship Id="rId9" Type="http://schemas.openxmlformats.org/officeDocument/2006/relationships/image" Target="../media/image20.png"/><Relationship Id="rId14" Type="http://schemas.openxmlformats.org/officeDocument/2006/relationships/image" Target="../media/image25.png"/></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44.png"/><Relationship Id="rId4" Type="http://schemas.openxmlformats.org/officeDocument/2006/relationships/image" Target="../media/image4.png"/><Relationship Id="rId9" Type="http://schemas.openxmlformats.org/officeDocument/2006/relationships/image" Target="../media/image43.png"/></Relationships>
</file>

<file path=ppt/slides/_rels/slide9.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59C97-3C7C-7043-94C0-C2E86C86BB9C}"/>
              </a:ext>
            </a:extLst>
          </p:cNvPr>
          <p:cNvSpPr>
            <a:spLocks noGrp="1"/>
          </p:cNvSpPr>
          <p:nvPr>
            <p:ph type="ctrTitle"/>
          </p:nvPr>
        </p:nvSpPr>
        <p:spPr/>
        <p:txBody>
          <a:bodyPr/>
          <a:lstStyle/>
          <a:p>
            <a:r>
              <a:rPr lang="en-US" dirty="0"/>
              <a:t>Introduction to Containers</a:t>
            </a:r>
          </a:p>
        </p:txBody>
      </p:sp>
      <p:sp>
        <p:nvSpPr>
          <p:cNvPr id="3" name="Subtitle 2">
            <a:extLst>
              <a:ext uri="{FF2B5EF4-FFF2-40B4-BE49-F238E27FC236}">
                <a16:creationId xmlns:a16="http://schemas.microsoft.com/office/drawing/2014/main" id="{AE808F9B-2A76-7341-B814-09C976CBB4A0}"/>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0297317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625" name="Group 1"/>
          <p:cNvGraphicFramePr>
            <a:graphicFrameLocks noGrp="1"/>
          </p:cNvGraphicFramePr>
          <p:nvPr>
            <p:extLst>
              <p:ext uri="{D42A27DB-BD31-4B8C-83A1-F6EECF244321}">
                <p14:modId xmlns:p14="http://schemas.microsoft.com/office/powerpoint/2010/main" val="1387336516"/>
              </p:ext>
            </p:extLst>
          </p:nvPr>
        </p:nvGraphicFramePr>
        <p:xfrm>
          <a:off x="1771646" y="1247775"/>
          <a:ext cx="7791462" cy="4586778"/>
        </p:xfrm>
        <a:graphic>
          <a:graphicData uri="http://schemas.openxmlformats.org/drawingml/2006/table">
            <a:tbl>
              <a:tblPr/>
              <a:tblGrid>
                <a:gridCol w="1731436">
                  <a:extLst>
                    <a:ext uri="{9D8B030D-6E8A-4147-A177-3AD203B41FA5}">
                      <a16:colId xmlns:a16="http://schemas.microsoft.com/office/drawing/2014/main" val="20000"/>
                    </a:ext>
                  </a:extLst>
                </a:gridCol>
                <a:gridCol w="865718">
                  <a:extLst>
                    <a:ext uri="{9D8B030D-6E8A-4147-A177-3AD203B41FA5}">
                      <a16:colId xmlns:a16="http://schemas.microsoft.com/office/drawing/2014/main" val="20001"/>
                    </a:ext>
                  </a:extLst>
                </a:gridCol>
                <a:gridCol w="865718">
                  <a:extLst>
                    <a:ext uri="{9D8B030D-6E8A-4147-A177-3AD203B41FA5}">
                      <a16:colId xmlns:a16="http://schemas.microsoft.com/office/drawing/2014/main" val="20002"/>
                    </a:ext>
                  </a:extLst>
                </a:gridCol>
                <a:gridCol w="865718">
                  <a:extLst>
                    <a:ext uri="{9D8B030D-6E8A-4147-A177-3AD203B41FA5}">
                      <a16:colId xmlns:a16="http://schemas.microsoft.com/office/drawing/2014/main" val="20003"/>
                    </a:ext>
                  </a:extLst>
                </a:gridCol>
                <a:gridCol w="865718">
                  <a:extLst>
                    <a:ext uri="{9D8B030D-6E8A-4147-A177-3AD203B41FA5}">
                      <a16:colId xmlns:a16="http://schemas.microsoft.com/office/drawing/2014/main" val="20004"/>
                    </a:ext>
                  </a:extLst>
                </a:gridCol>
                <a:gridCol w="865718">
                  <a:extLst>
                    <a:ext uri="{9D8B030D-6E8A-4147-A177-3AD203B41FA5}">
                      <a16:colId xmlns:a16="http://schemas.microsoft.com/office/drawing/2014/main" val="20005"/>
                    </a:ext>
                  </a:extLst>
                </a:gridCol>
                <a:gridCol w="865718">
                  <a:extLst>
                    <a:ext uri="{9D8B030D-6E8A-4147-A177-3AD203B41FA5}">
                      <a16:colId xmlns:a16="http://schemas.microsoft.com/office/drawing/2014/main" val="20006"/>
                    </a:ext>
                  </a:extLst>
                </a:gridCol>
                <a:gridCol w="865718">
                  <a:extLst>
                    <a:ext uri="{9D8B030D-6E8A-4147-A177-3AD203B41FA5}">
                      <a16:colId xmlns:a16="http://schemas.microsoft.com/office/drawing/2014/main" val="20007"/>
                    </a:ext>
                  </a:extLst>
                </a:gridCol>
              </a:tblGrid>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Static website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Web frontend </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Background workers</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User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Analytics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Queue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Development VM</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QA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Single Prod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Onsite Cluster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Public Cloud</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Contributor’s laptop</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Customer Servers</a:t>
                      </a: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extLst>
                  <a:ext uri="{0D108BD9-81ED-4DB2-BD59-A6C34878D82A}">
                    <a16:rowId xmlns:a16="http://schemas.microsoft.com/office/drawing/2014/main" val="10006"/>
                  </a:ext>
                </a:extLst>
              </a:tr>
            </a:tbl>
          </a:graphicData>
        </a:graphic>
      </p:graphicFrame>
      <p:sp>
        <p:nvSpPr>
          <p:cNvPr id="8" name="Freeform 7"/>
          <p:cNvSpPr/>
          <p:nvPr/>
        </p:nvSpPr>
        <p:spPr>
          <a:xfrm>
            <a:off x="1454748" y="139899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 name="Freeform 8"/>
          <p:cNvSpPr/>
          <p:nvPr/>
        </p:nvSpPr>
        <p:spPr>
          <a:xfrm>
            <a:off x="1529772" y="153402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 name="Freeform 9"/>
          <p:cNvSpPr/>
          <p:nvPr/>
        </p:nvSpPr>
        <p:spPr>
          <a:xfrm>
            <a:off x="1380297" y="153402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1" name="Freeform 10"/>
          <p:cNvSpPr/>
          <p:nvPr/>
        </p:nvSpPr>
        <p:spPr>
          <a:xfrm>
            <a:off x="1396390"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2" name="Freeform 11"/>
          <p:cNvSpPr/>
          <p:nvPr/>
        </p:nvSpPr>
        <p:spPr>
          <a:xfrm>
            <a:off x="1545865"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3" name="Freeform 12"/>
          <p:cNvSpPr/>
          <p:nvPr/>
        </p:nvSpPr>
        <p:spPr>
          <a:xfrm>
            <a:off x="1471414" y="22538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4" name="Freeform 13"/>
          <p:cNvSpPr/>
          <p:nvPr/>
        </p:nvSpPr>
        <p:spPr>
          <a:xfrm>
            <a:off x="1321939" y="225387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5" name="Freeform 14"/>
          <p:cNvSpPr/>
          <p:nvPr/>
        </p:nvSpPr>
        <p:spPr>
          <a:xfrm>
            <a:off x="1403312" y="266475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6" name="Freeform 15"/>
          <p:cNvSpPr/>
          <p:nvPr/>
        </p:nvSpPr>
        <p:spPr>
          <a:xfrm>
            <a:off x="1328288"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7" name="Freeform 16"/>
          <p:cNvSpPr/>
          <p:nvPr/>
        </p:nvSpPr>
        <p:spPr>
          <a:xfrm>
            <a:off x="1477763"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8" name="Freeform 17"/>
          <p:cNvSpPr/>
          <p:nvPr/>
        </p:nvSpPr>
        <p:spPr>
          <a:xfrm>
            <a:off x="1403312" y="293481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9" name="Freeform 18"/>
          <p:cNvSpPr/>
          <p:nvPr/>
        </p:nvSpPr>
        <p:spPr>
          <a:xfrm>
            <a:off x="1500592" y="462974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0" name="Freeform 19"/>
          <p:cNvSpPr/>
          <p:nvPr/>
        </p:nvSpPr>
        <p:spPr>
          <a:xfrm>
            <a:off x="1351117" y="462974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1" name="Freeform 20"/>
          <p:cNvSpPr/>
          <p:nvPr/>
        </p:nvSpPr>
        <p:spPr>
          <a:xfrm>
            <a:off x="1425568" y="476477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2" name="Freeform 21"/>
          <p:cNvSpPr/>
          <p:nvPr/>
        </p:nvSpPr>
        <p:spPr>
          <a:xfrm>
            <a:off x="1500592" y="489980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3" name="Freeform 22"/>
          <p:cNvSpPr/>
          <p:nvPr/>
        </p:nvSpPr>
        <p:spPr>
          <a:xfrm>
            <a:off x="1351117" y="489980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4" name="Freeform 23"/>
          <p:cNvSpPr/>
          <p:nvPr/>
        </p:nvSpPr>
        <p:spPr>
          <a:xfrm>
            <a:off x="1393588" y="39682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5" name="Freeform 24"/>
          <p:cNvSpPr/>
          <p:nvPr/>
        </p:nvSpPr>
        <p:spPr>
          <a:xfrm>
            <a:off x="1468039" y="410330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6" name="Freeform 25"/>
          <p:cNvSpPr/>
          <p:nvPr/>
        </p:nvSpPr>
        <p:spPr>
          <a:xfrm>
            <a:off x="1393588" y="4238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7" name="Freeform 26"/>
          <p:cNvSpPr/>
          <p:nvPr/>
        </p:nvSpPr>
        <p:spPr>
          <a:xfrm>
            <a:off x="1490869" y="3394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8" name="Freeform 27"/>
          <p:cNvSpPr/>
          <p:nvPr/>
        </p:nvSpPr>
        <p:spPr>
          <a:xfrm>
            <a:off x="1341394" y="339433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9" name="Freeform 28"/>
          <p:cNvSpPr/>
          <p:nvPr/>
        </p:nvSpPr>
        <p:spPr>
          <a:xfrm>
            <a:off x="1415845" y="352936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pic>
        <p:nvPicPr>
          <p:cNvPr id="30" name="Picture 19"/>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12889" y="5981889"/>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1" name="Picture 1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27756" y="5883348"/>
            <a:ext cx="697515" cy="4482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2" name="Picture 1"/>
          <p:cNvPicPr>
            <a:picLocks noChangeAspect="1"/>
          </p:cNvPicPr>
          <p:nvPr/>
        </p:nvPicPr>
        <p:blipFill>
          <a:blip r:embed="rId5" cstate="print"/>
          <a:stretch>
            <a:fillRect/>
          </a:stretch>
        </p:blipFill>
        <p:spPr>
          <a:xfrm>
            <a:off x="4564908" y="5892873"/>
            <a:ext cx="479135" cy="649674"/>
          </a:xfrm>
          <a:prstGeom prst="rect">
            <a:avLst/>
          </a:prstGeom>
        </p:spPr>
      </p:pic>
      <p:pic>
        <p:nvPicPr>
          <p:cNvPr id="34" name="Picture 33"/>
          <p:cNvPicPr>
            <a:picLocks noChangeAspect="1"/>
          </p:cNvPicPr>
          <p:nvPr/>
        </p:nvPicPr>
        <p:blipFill>
          <a:blip r:embed="rId6" cstate="print"/>
          <a:stretch>
            <a:fillRect/>
          </a:stretch>
        </p:blipFill>
        <p:spPr>
          <a:xfrm>
            <a:off x="6249808" y="5921448"/>
            <a:ext cx="596983" cy="820634"/>
          </a:xfrm>
          <a:prstGeom prst="rect">
            <a:avLst/>
          </a:prstGeom>
        </p:spPr>
      </p:pic>
      <p:pic>
        <p:nvPicPr>
          <p:cNvPr id="35" name="Picture 2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004653" y="6061100"/>
            <a:ext cx="841760" cy="507037"/>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33" name="Picture 32"/>
          <p:cNvPicPr>
            <a:picLocks noChangeAspect="1"/>
          </p:cNvPicPr>
          <p:nvPr/>
        </p:nvPicPr>
        <p:blipFill>
          <a:blip r:embed="rId8" cstate="print"/>
          <a:stretch>
            <a:fillRect/>
          </a:stretch>
        </p:blipFill>
        <p:spPr>
          <a:xfrm>
            <a:off x="8033506" y="6108725"/>
            <a:ext cx="559882" cy="445832"/>
          </a:xfrm>
          <a:prstGeom prst="rect">
            <a:avLst/>
          </a:prstGeom>
        </p:spPr>
      </p:pic>
      <p:pic>
        <p:nvPicPr>
          <p:cNvPr id="37" name="Picture 36"/>
          <p:cNvPicPr>
            <a:picLocks noChangeAspect="1"/>
          </p:cNvPicPr>
          <p:nvPr/>
        </p:nvPicPr>
        <p:blipFill>
          <a:blip r:embed="rId5" cstate="print"/>
          <a:stretch>
            <a:fillRect/>
          </a:stretch>
        </p:blipFill>
        <p:spPr>
          <a:xfrm>
            <a:off x="8825826" y="5966590"/>
            <a:ext cx="479135" cy="649674"/>
          </a:xfrm>
          <a:prstGeom prst="rect">
            <a:avLst/>
          </a:prstGeom>
        </p:spPr>
      </p:pic>
      <p:pic>
        <p:nvPicPr>
          <p:cNvPr id="38" name="Picture 37"/>
          <p:cNvPicPr>
            <a:picLocks noChangeAspect="1"/>
          </p:cNvPicPr>
          <p:nvPr/>
        </p:nvPicPr>
        <p:blipFill>
          <a:blip r:embed="rId5" cstate="print"/>
          <a:stretch>
            <a:fillRect/>
          </a:stretch>
        </p:blipFill>
        <p:spPr>
          <a:xfrm>
            <a:off x="8939315" y="5966590"/>
            <a:ext cx="479135" cy="649674"/>
          </a:xfrm>
          <a:prstGeom prst="rect">
            <a:avLst/>
          </a:prstGeom>
        </p:spPr>
      </p:pic>
      <p:pic>
        <p:nvPicPr>
          <p:cNvPr id="39" name="Picture 38"/>
          <p:cNvPicPr>
            <a:picLocks noChangeAspect="1"/>
          </p:cNvPicPr>
          <p:nvPr/>
        </p:nvPicPr>
        <p:blipFill>
          <a:blip r:embed="rId5" cstate="print"/>
          <a:stretch>
            <a:fillRect/>
          </a:stretch>
        </p:blipFill>
        <p:spPr>
          <a:xfrm>
            <a:off x="9065393" y="5971470"/>
            <a:ext cx="479135" cy="649674"/>
          </a:xfrm>
          <a:prstGeom prst="rect">
            <a:avLst/>
          </a:prstGeom>
        </p:spPr>
      </p:pic>
      <p:sp>
        <p:nvSpPr>
          <p:cNvPr id="40" name="Title 1"/>
          <p:cNvSpPr>
            <a:spLocks noGrp="1"/>
          </p:cNvSpPr>
          <p:nvPr>
            <p:ph type="title"/>
          </p:nvPr>
        </p:nvSpPr>
        <p:spPr>
          <a:xfrm>
            <a:off x="828526" y="178125"/>
            <a:ext cx="10515600" cy="667609"/>
          </a:xfrm>
        </p:spPr>
        <p:txBody>
          <a:bodyPr>
            <a:normAutofit fontScale="90000"/>
          </a:bodyPr>
          <a:lstStyle/>
          <a:p>
            <a:r>
              <a:rPr lang="en-US" dirty="0"/>
              <a:t>Docker eliminates the matrix from Hell</a:t>
            </a:r>
          </a:p>
        </p:txBody>
      </p:sp>
      <p:grpSp>
        <p:nvGrpSpPr>
          <p:cNvPr id="121" name="Group 120"/>
          <p:cNvGrpSpPr/>
          <p:nvPr/>
        </p:nvGrpSpPr>
        <p:grpSpPr>
          <a:xfrm>
            <a:off x="3565114" y="1441841"/>
            <a:ext cx="5986536" cy="390782"/>
            <a:chOff x="2312644" y="4445866"/>
            <a:chExt cx="7707525" cy="489275"/>
          </a:xfrm>
        </p:grpSpPr>
        <p:pic>
          <p:nvPicPr>
            <p:cNvPr id="122"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31264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3"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424116"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4"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453558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5"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5647060"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6"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758532"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7"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870004"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8" name="Picture 198"/>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8981478" y="4445866"/>
              <a:ext cx="1038691" cy="48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pic>
        <p:nvPicPr>
          <p:cNvPr id="2051" name="Picture 3" descr="C:\Users\ju\Desktop\docker-container-line.png"/>
          <p:cNvPicPr>
            <a:picLocks noChangeAspect="1" noChangeArrowheads="1"/>
          </p:cNvPicPr>
          <p:nvPr/>
        </p:nvPicPr>
        <p:blipFill>
          <a:blip r:embed="rId10" cstate="print"/>
          <a:srcRect/>
          <a:stretch>
            <a:fillRect/>
          </a:stretch>
        </p:blipFill>
        <p:spPr bwMode="auto">
          <a:xfrm>
            <a:off x="3543751" y="1409747"/>
            <a:ext cx="6010275" cy="409575"/>
          </a:xfrm>
          <a:prstGeom prst="rect">
            <a:avLst/>
          </a:prstGeom>
          <a:noFill/>
        </p:spPr>
      </p:pic>
      <p:pic>
        <p:nvPicPr>
          <p:cNvPr id="86" name="Picture 3" descr="C:\Users\ju\Desktop\docker-container-line.png"/>
          <p:cNvPicPr>
            <a:picLocks noChangeAspect="1" noChangeArrowheads="1"/>
          </p:cNvPicPr>
          <p:nvPr/>
        </p:nvPicPr>
        <p:blipFill>
          <a:blip r:embed="rId10" cstate="print"/>
          <a:srcRect/>
          <a:stretch>
            <a:fillRect/>
          </a:stretch>
        </p:blipFill>
        <p:spPr bwMode="auto">
          <a:xfrm>
            <a:off x="3546025" y="2067114"/>
            <a:ext cx="6010275" cy="409575"/>
          </a:xfrm>
          <a:prstGeom prst="rect">
            <a:avLst/>
          </a:prstGeom>
          <a:noFill/>
        </p:spPr>
      </p:pic>
      <p:pic>
        <p:nvPicPr>
          <p:cNvPr id="2053" name="Picture 5" descr="C:\Users\ju\Desktop\docker-container-line.png"/>
          <p:cNvPicPr>
            <a:picLocks noChangeAspect="1" noChangeArrowheads="1"/>
          </p:cNvPicPr>
          <p:nvPr/>
        </p:nvPicPr>
        <p:blipFill>
          <a:blip r:embed="rId10" cstate="print"/>
          <a:srcRect/>
          <a:stretch>
            <a:fillRect/>
          </a:stretch>
        </p:blipFill>
        <p:spPr bwMode="auto">
          <a:xfrm>
            <a:off x="3543322" y="2705574"/>
            <a:ext cx="6010275" cy="409575"/>
          </a:xfrm>
          <a:prstGeom prst="rect">
            <a:avLst/>
          </a:prstGeom>
          <a:noFill/>
        </p:spPr>
      </p:pic>
      <p:pic>
        <p:nvPicPr>
          <p:cNvPr id="88" name="Picture 5" descr="C:\Users\ju\Desktop\docker-container-line.png"/>
          <p:cNvPicPr>
            <a:picLocks noChangeAspect="1" noChangeArrowheads="1"/>
          </p:cNvPicPr>
          <p:nvPr/>
        </p:nvPicPr>
        <p:blipFill>
          <a:blip r:embed="rId10" cstate="print"/>
          <a:srcRect/>
          <a:stretch>
            <a:fillRect/>
          </a:stretch>
        </p:blipFill>
        <p:spPr bwMode="auto">
          <a:xfrm>
            <a:off x="3545597" y="3349293"/>
            <a:ext cx="6010275" cy="409575"/>
          </a:xfrm>
          <a:prstGeom prst="rect">
            <a:avLst/>
          </a:prstGeom>
          <a:noFill/>
        </p:spPr>
      </p:pic>
      <p:pic>
        <p:nvPicPr>
          <p:cNvPr id="129" name="Picture 5" descr="C:\Users\ju\Desktop\docker-container-line.png"/>
          <p:cNvPicPr>
            <a:picLocks noChangeAspect="1" noChangeArrowheads="1"/>
          </p:cNvPicPr>
          <p:nvPr/>
        </p:nvPicPr>
        <p:blipFill>
          <a:blip r:embed="rId10" cstate="print"/>
          <a:srcRect/>
          <a:stretch>
            <a:fillRect/>
          </a:stretch>
        </p:blipFill>
        <p:spPr bwMode="auto">
          <a:xfrm>
            <a:off x="3547872" y="4006660"/>
            <a:ext cx="6010275" cy="409575"/>
          </a:xfrm>
          <a:prstGeom prst="rect">
            <a:avLst/>
          </a:prstGeom>
          <a:noFill/>
        </p:spPr>
      </p:pic>
      <p:pic>
        <p:nvPicPr>
          <p:cNvPr id="130" name="Picture 5" descr="C:\Users\ju\Desktop\docker-container-line.png"/>
          <p:cNvPicPr>
            <a:picLocks noChangeAspect="1" noChangeArrowheads="1"/>
          </p:cNvPicPr>
          <p:nvPr/>
        </p:nvPicPr>
        <p:blipFill>
          <a:blip r:embed="rId10" cstate="print"/>
          <a:srcRect/>
          <a:stretch>
            <a:fillRect/>
          </a:stretch>
        </p:blipFill>
        <p:spPr bwMode="auto">
          <a:xfrm>
            <a:off x="3540621" y="4636730"/>
            <a:ext cx="6010275" cy="409575"/>
          </a:xfrm>
          <a:prstGeom prst="rect">
            <a:avLst/>
          </a:prstGeom>
          <a:noFill/>
        </p:spPr>
      </p:pic>
    </p:spTree>
    <p:extLst>
      <p:ext uri="{BB962C8B-B14F-4D97-AF65-F5344CB8AC3E}">
        <p14:creationId xmlns:p14="http://schemas.microsoft.com/office/powerpoint/2010/main" val="27553696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BBF6C-E2AE-054E-A6A7-5384C5BD47C9}"/>
              </a:ext>
            </a:extLst>
          </p:cNvPr>
          <p:cNvSpPr>
            <a:spLocks noGrp="1"/>
          </p:cNvSpPr>
          <p:nvPr>
            <p:ph type="title"/>
          </p:nvPr>
        </p:nvSpPr>
        <p:spPr/>
        <p:txBody>
          <a:bodyPr>
            <a:normAutofit fontScale="90000"/>
          </a:bodyPr>
          <a:lstStyle/>
          <a:p>
            <a:r>
              <a:rPr lang="en-GB" dirty="0"/>
              <a:t>Benefits for Developers &amp; Administrators</a:t>
            </a:r>
            <a:endParaRPr lang="en-US" dirty="0"/>
          </a:p>
        </p:txBody>
      </p:sp>
      <p:pic>
        <p:nvPicPr>
          <p:cNvPr id="4098" name="Picture 2" descr="Benefits for Developers &amp; Administrators">
            <a:extLst>
              <a:ext uri="{FF2B5EF4-FFF2-40B4-BE49-F238E27FC236}">
                <a16:creationId xmlns:a16="http://schemas.microsoft.com/office/drawing/2014/main" id="{F141011C-6D4E-D545-989B-016FD38A73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240971"/>
            <a:ext cx="10612180" cy="501867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4BE296C-5DDE-AE4E-A85B-7FDE09005781}"/>
              </a:ext>
            </a:extLst>
          </p:cNvPr>
          <p:cNvSpPr txBox="1"/>
          <p:nvPr/>
        </p:nvSpPr>
        <p:spPr>
          <a:xfrm>
            <a:off x="4445748" y="6519861"/>
            <a:ext cx="3397084" cy="215444"/>
          </a:xfrm>
          <a:prstGeom prst="rect">
            <a:avLst/>
          </a:prstGeom>
          <a:noFill/>
        </p:spPr>
        <p:txBody>
          <a:bodyPr wrap="none" rtlCol="0">
            <a:spAutoFit/>
          </a:bodyPr>
          <a:lstStyle/>
          <a:p>
            <a:r>
              <a:rPr lang="en-US" sz="800" dirty="0"/>
              <a:t>https://</a:t>
            </a:r>
            <a:r>
              <a:rPr lang="en-US" sz="800" dirty="0" err="1"/>
              <a:t>crunchytechbytz.wordpress.com</a:t>
            </a:r>
            <a:r>
              <a:rPr lang="en-US" sz="800" dirty="0"/>
              <a:t>/2018/01/23/introduction-to-docker</a:t>
            </a:r>
          </a:p>
        </p:txBody>
      </p:sp>
    </p:spTree>
    <p:extLst>
      <p:ext uri="{BB962C8B-B14F-4D97-AF65-F5344CB8AC3E}">
        <p14:creationId xmlns:p14="http://schemas.microsoft.com/office/powerpoint/2010/main" val="17613798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94E9F7FE-D405-554D-853F-69394A6B2BCD}"/>
              </a:ext>
            </a:extLst>
          </p:cNvPr>
          <p:cNvSpPr>
            <a:spLocks noGrp="1"/>
          </p:cNvSpPr>
          <p:nvPr>
            <p:ph type="title"/>
          </p:nvPr>
        </p:nvSpPr>
        <p:spPr>
          <a:xfrm>
            <a:off x="3043403" y="2629177"/>
            <a:ext cx="6105194" cy="1599646"/>
          </a:xfrm>
        </p:spPr>
        <p:txBody>
          <a:bodyPr vert="horz" lIns="91440" tIns="45720" rIns="91440" bIns="45720" rtlCol="0" anchor="b">
            <a:normAutofit fontScale="90000"/>
          </a:bodyPr>
          <a:lstStyle/>
          <a:p>
            <a:pPr algn="ctr"/>
            <a:r>
              <a:rPr lang="en-US" sz="6000" kern="1200" dirty="0" err="1">
                <a:solidFill>
                  <a:srgbClr val="FFFFFF"/>
                </a:solidFill>
                <a:latin typeface="+mj-lt"/>
                <a:ea typeface="+mj-ea"/>
                <a:cs typeface="+mj-cs"/>
              </a:rPr>
              <a:t>Containerisation</a:t>
            </a:r>
            <a:br>
              <a:rPr lang="en-US" sz="6000" kern="1200" dirty="0">
                <a:solidFill>
                  <a:srgbClr val="FFFFFF"/>
                </a:solidFill>
                <a:latin typeface="+mj-lt"/>
                <a:ea typeface="+mj-ea"/>
                <a:cs typeface="+mj-cs"/>
              </a:rPr>
            </a:br>
            <a:r>
              <a:rPr lang="en-US" sz="6000" kern="1200" dirty="0">
                <a:solidFill>
                  <a:srgbClr val="FFFFFF"/>
                </a:solidFill>
                <a:latin typeface="+mj-lt"/>
                <a:ea typeface="+mj-ea"/>
                <a:cs typeface="+mj-cs"/>
              </a:rPr>
              <a:t>How does it work?</a:t>
            </a:r>
          </a:p>
        </p:txBody>
      </p:sp>
    </p:spTree>
    <p:extLst>
      <p:ext uri="{BB962C8B-B14F-4D97-AF65-F5344CB8AC3E}">
        <p14:creationId xmlns:p14="http://schemas.microsoft.com/office/powerpoint/2010/main" val="15808246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E289B-21D4-F748-B44B-45D35484B0E2}"/>
              </a:ext>
            </a:extLst>
          </p:cNvPr>
          <p:cNvSpPr>
            <a:spLocks noGrp="1"/>
          </p:cNvSpPr>
          <p:nvPr>
            <p:ph type="title"/>
          </p:nvPr>
        </p:nvSpPr>
        <p:spPr/>
        <p:txBody>
          <a:bodyPr>
            <a:normAutofit fontScale="90000"/>
          </a:bodyPr>
          <a:lstStyle/>
          <a:p>
            <a:r>
              <a:rPr lang="en-US" dirty="0"/>
              <a:t>The needs of the one vs the needs of the many</a:t>
            </a:r>
          </a:p>
        </p:txBody>
      </p:sp>
      <p:pic>
        <p:nvPicPr>
          <p:cNvPr id="2050" name="Picture 2" descr="Supercomputer - Wikipedia">
            <a:extLst>
              <a:ext uri="{FF2B5EF4-FFF2-40B4-BE49-F238E27FC236}">
                <a16:creationId xmlns:a16="http://schemas.microsoft.com/office/drawing/2014/main" id="{A91A82DF-C106-D743-8BED-E646A80FFC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61164" y="1288473"/>
            <a:ext cx="3809793" cy="252350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turned-off MacBook Pro between cup of coffee, iPhone, notebook, and pen">
            <a:extLst>
              <a:ext uri="{FF2B5EF4-FFF2-40B4-BE49-F238E27FC236}">
                <a16:creationId xmlns:a16="http://schemas.microsoft.com/office/drawing/2014/main" id="{6F52CCF3-8A71-DB40-A4DA-79779758CB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22224" y="1288473"/>
            <a:ext cx="3649972" cy="243444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8B03C4C-B288-A642-B4C4-C0530AD73280}"/>
              </a:ext>
            </a:extLst>
          </p:cNvPr>
          <p:cNvSpPr txBox="1"/>
          <p:nvPr/>
        </p:nvSpPr>
        <p:spPr>
          <a:xfrm>
            <a:off x="5878286" y="2303813"/>
            <a:ext cx="420564" cy="369332"/>
          </a:xfrm>
          <a:prstGeom prst="rect">
            <a:avLst/>
          </a:prstGeom>
          <a:noFill/>
        </p:spPr>
        <p:txBody>
          <a:bodyPr wrap="none" rtlCol="0">
            <a:spAutoFit/>
          </a:bodyPr>
          <a:lstStyle/>
          <a:p>
            <a:r>
              <a:rPr lang="en-US" dirty="0"/>
              <a:t>VS</a:t>
            </a:r>
          </a:p>
        </p:txBody>
      </p:sp>
      <p:sp>
        <p:nvSpPr>
          <p:cNvPr id="8" name="TextBox 7">
            <a:extLst>
              <a:ext uri="{FF2B5EF4-FFF2-40B4-BE49-F238E27FC236}">
                <a16:creationId xmlns:a16="http://schemas.microsoft.com/office/drawing/2014/main" id="{D995F7DE-7889-A04D-84E8-F16014ECD9E9}"/>
              </a:ext>
            </a:extLst>
          </p:cNvPr>
          <p:cNvSpPr txBox="1"/>
          <p:nvPr/>
        </p:nvSpPr>
        <p:spPr>
          <a:xfrm>
            <a:off x="1413164" y="4548249"/>
            <a:ext cx="1723549" cy="646331"/>
          </a:xfrm>
          <a:prstGeom prst="rect">
            <a:avLst/>
          </a:prstGeom>
          <a:noFill/>
        </p:spPr>
        <p:txBody>
          <a:bodyPr wrap="none" rtlCol="0">
            <a:spAutoFit/>
          </a:bodyPr>
          <a:lstStyle/>
          <a:p>
            <a:pPr marL="285750" indent="-285750">
              <a:buFont typeface="Arial" panose="020B0604020202020204" pitchFamily="34" charset="0"/>
              <a:buChar char="•"/>
            </a:pPr>
            <a:r>
              <a:rPr lang="en-US" dirty="0"/>
              <a:t>Single user</a:t>
            </a:r>
          </a:p>
          <a:p>
            <a:pPr marL="285750" indent="-285750">
              <a:buFont typeface="Arial" panose="020B0604020202020204" pitchFamily="34" charset="0"/>
              <a:buChar char="•"/>
            </a:pPr>
            <a:r>
              <a:rPr lang="en-US" dirty="0"/>
              <a:t>All resources </a:t>
            </a:r>
          </a:p>
        </p:txBody>
      </p:sp>
      <p:sp>
        <p:nvSpPr>
          <p:cNvPr id="12" name="TextBox 11">
            <a:extLst>
              <a:ext uri="{FF2B5EF4-FFF2-40B4-BE49-F238E27FC236}">
                <a16:creationId xmlns:a16="http://schemas.microsoft.com/office/drawing/2014/main" id="{500E664E-C795-894B-BB5C-42E6E8ED1057}"/>
              </a:ext>
            </a:extLst>
          </p:cNvPr>
          <p:cNvSpPr txBox="1"/>
          <p:nvPr/>
        </p:nvSpPr>
        <p:spPr>
          <a:xfrm>
            <a:off x="8193514" y="4548248"/>
            <a:ext cx="2184316" cy="923330"/>
          </a:xfrm>
          <a:prstGeom prst="rect">
            <a:avLst/>
          </a:prstGeom>
          <a:noFill/>
        </p:spPr>
        <p:txBody>
          <a:bodyPr wrap="none" rtlCol="0">
            <a:spAutoFit/>
          </a:bodyPr>
          <a:lstStyle/>
          <a:p>
            <a:pPr marL="285750" indent="-285750">
              <a:buFont typeface="Arial" panose="020B0604020202020204" pitchFamily="34" charset="0"/>
              <a:buChar char="•"/>
            </a:pPr>
            <a:r>
              <a:rPr lang="en-US" dirty="0"/>
              <a:t>Multiple user</a:t>
            </a:r>
          </a:p>
          <a:p>
            <a:pPr marL="285750" indent="-285750">
              <a:buFont typeface="Arial" panose="020B0604020202020204" pitchFamily="34" charset="0"/>
              <a:buChar char="•"/>
            </a:pPr>
            <a:r>
              <a:rPr lang="en-US" dirty="0"/>
              <a:t>Limited resources </a:t>
            </a:r>
          </a:p>
          <a:p>
            <a:pPr marL="285750" indent="-285750">
              <a:buFont typeface="Arial" panose="020B0604020202020204" pitchFamily="34" charset="0"/>
              <a:buChar char="•"/>
            </a:pPr>
            <a:r>
              <a:rPr lang="en-US" dirty="0"/>
              <a:t>Data privacy</a:t>
            </a:r>
          </a:p>
        </p:txBody>
      </p:sp>
      <p:sp>
        <p:nvSpPr>
          <p:cNvPr id="9" name="TextBox 8">
            <a:extLst>
              <a:ext uri="{FF2B5EF4-FFF2-40B4-BE49-F238E27FC236}">
                <a16:creationId xmlns:a16="http://schemas.microsoft.com/office/drawing/2014/main" id="{ECB82B50-B56B-2B4C-9966-9C14727B6D1B}"/>
              </a:ext>
            </a:extLst>
          </p:cNvPr>
          <p:cNvSpPr txBox="1"/>
          <p:nvPr/>
        </p:nvSpPr>
        <p:spPr>
          <a:xfrm>
            <a:off x="2136356" y="6639627"/>
            <a:ext cx="2021707" cy="215444"/>
          </a:xfrm>
          <a:prstGeom prst="rect">
            <a:avLst/>
          </a:prstGeom>
          <a:noFill/>
        </p:spPr>
        <p:txBody>
          <a:bodyPr wrap="none" rtlCol="0">
            <a:spAutoFit/>
          </a:bodyPr>
          <a:lstStyle/>
          <a:p>
            <a:r>
              <a:rPr lang="en-US" sz="800" dirty="0"/>
              <a:t>https://</a:t>
            </a:r>
            <a:r>
              <a:rPr lang="en-US" sz="800" dirty="0" err="1"/>
              <a:t>unsplash.com</a:t>
            </a:r>
            <a:r>
              <a:rPr lang="en-US" sz="800" dirty="0"/>
              <a:t>/photos/</a:t>
            </a:r>
            <a:r>
              <a:rPr lang="en-US" sz="800" dirty="0" err="1"/>
              <a:t>NuFUbftUu_s</a:t>
            </a:r>
            <a:endParaRPr lang="en-US" sz="800" dirty="0"/>
          </a:p>
        </p:txBody>
      </p:sp>
      <p:sp>
        <p:nvSpPr>
          <p:cNvPr id="10" name="Rectangle 9">
            <a:extLst>
              <a:ext uri="{FF2B5EF4-FFF2-40B4-BE49-F238E27FC236}">
                <a16:creationId xmlns:a16="http://schemas.microsoft.com/office/drawing/2014/main" id="{29362F3B-A44C-2747-A57A-FE59C12FB46E}"/>
              </a:ext>
            </a:extLst>
          </p:cNvPr>
          <p:cNvSpPr/>
          <p:nvPr/>
        </p:nvSpPr>
        <p:spPr>
          <a:xfrm>
            <a:off x="8033939" y="6639627"/>
            <a:ext cx="2218877" cy="215444"/>
          </a:xfrm>
          <a:prstGeom prst="rect">
            <a:avLst/>
          </a:prstGeom>
        </p:spPr>
        <p:txBody>
          <a:bodyPr wrap="none">
            <a:spAutoFit/>
          </a:bodyPr>
          <a:lstStyle/>
          <a:p>
            <a:r>
              <a:rPr lang="en-US" sz="800" dirty="0"/>
              <a:t>https://</a:t>
            </a:r>
            <a:r>
              <a:rPr lang="en-US" sz="800" dirty="0" err="1"/>
              <a:t>images.app.goo.gl</a:t>
            </a:r>
            <a:r>
              <a:rPr lang="en-US" sz="800" dirty="0"/>
              <a:t>/aw1RRCeKKPCpf1yQ7</a:t>
            </a:r>
          </a:p>
        </p:txBody>
      </p:sp>
    </p:spTree>
    <p:extLst>
      <p:ext uri="{BB962C8B-B14F-4D97-AF65-F5344CB8AC3E}">
        <p14:creationId xmlns:p14="http://schemas.microsoft.com/office/powerpoint/2010/main" val="11173143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2" descr="Supercomputer - Wikipedia">
            <a:extLst>
              <a:ext uri="{FF2B5EF4-FFF2-40B4-BE49-F238E27FC236}">
                <a16:creationId xmlns:a16="http://schemas.microsoft.com/office/drawing/2014/main" id="{E73E1408-2940-A642-A1DD-E93CF6B98E1C}"/>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22099" r="16131" b="-1"/>
          <a:stretch/>
        </p:blipFill>
        <p:spPr bwMode="auto">
          <a:xfrm>
            <a:off x="5894173" y="103649"/>
            <a:ext cx="6297522" cy="675435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2" name="Title 1">
            <a:extLst>
              <a:ext uri="{FF2B5EF4-FFF2-40B4-BE49-F238E27FC236}">
                <a16:creationId xmlns:a16="http://schemas.microsoft.com/office/drawing/2014/main" id="{45CEEACB-AEE0-E34D-9A3D-7FB95CBAEE49}"/>
              </a:ext>
            </a:extLst>
          </p:cNvPr>
          <p:cNvSpPr>
            <a:spLocks noGrp="1"/>
          </p:cNvSpPr>
          <p:nvPr>
            <p:ph type="title"/>
          </p:nvPr>
        </p:nvSpPr>
        <p:spPr>
          <a:xfrm>
            <a:off x="804998" y="-20953"/>
            <a:ext cx="4803636" cy="1311664"/>
          </a:xfrm>
        </p:spPr>
        <p:txBody>
          <a:bodyPr>
            <a:normAutofit/>
          </a:bodyPr>
          <a:lstStyle/>
          <a:p>
            <a:r>
              <a:rPr lang="en-US">
                <a:solidFill>
                  <a:srgbClr val="000000"/>
                </a:solidFill>
              </a:rPr>
              <a:t>Resources</a:t>
            </a:r>
            <a:endParaRPr lang="en-US" dirty="0">
              <a:solidFill>
                <a:srgbClr val="000000"/>
              </a:solidFill>
            </a:endParaRPr>
          </a:p>
        </p:txBody>
      </p:sp>
      <p:sp>
        <p:nvSpPr>
          <p:cNvPr id="3" name="Content Placeholder 2">
            <a:extLst>
              <a:ext uri="{FF2B5EF4-FFF2-40B4-BE49-F238E27FC236}">
                <a16:creationId xmlns:a16="http://schemas.microsoft.com/office/drawing/2014/main" id="{B8F0724B-9D58-1949-B3C9-0EA797E693AF}"/>
              </a:ext>
            </a:extLst>
          </p:cNvPr>
          <p:cNvSpPr>
            <a:spLocks noGrp="1"/>
          </p:cNvSpPr>
          <p:nvPr>
            <p:ph idx="1"/>
          </p:nvPr>
        </p:nvSpPr>
        <p:spPr>
          <a:xfrm>
            <a:off x="804693" y="1245009"/>
            <a:ext cx="1689308" cy="2155413"/>
          </a:xfrm>
        </p:spPr>
        <p:txBody>
          <a:bodyPr anchor="ctr">
            <a:normAutofit/>
          </a:bodyPr>
          <a:lstStyle/>
          <a:p>
            <a:r>
              <a:rPr lang="en-US" sz="2000">
                <a:solidFill>
                  <a:srgbClr val="000000"/>
                </a:solidFill>
              </a:rPr>
              <a:t>Processor</a:t>
            </a:r>
          </a:p>
          <a:p>
            <a:r>
              <a:rPr lang="en-US" sz="2000">
                <a:solidFill>
                  <a:srgbClr val="000000"/>
                </a:solidFill>
              </a:rPr>
              <a:t>Hard drive</a:t>
            </a:r>
          </a:p>
          <a:p>
            <a:r>
              <a:rPr lang="en-US" sz="2000">
                <a:solidFill>
                  <a:srgbClr val="000000"/>
                </a:solidFill>
              </a:rPr>
              <a:t>Memory</a:t>
            </a:r>
          </a:p>
          <a:p>
            <a:r>
              <a:rPr lang="en-US" sz="2000">
                <a:solidFill>
                  <a:srgbClr val="000000"/>
                </a:solidFill>
              </a:rPr>
              <a:t>Network </a:t>
            </a:r>
            <a:endParaRPr lang="en-US" sz="2000" dirty="0">
              <a:solidFill>
                <a:srgbClr val="000000"/>
              </a:solidFill>
            </a:endParaRPr>
          </a:p>
        </p:txBody>
      </p:sp>
      <p:sp>
        <p:nvSpPr>
          <p:cNvPr id="5" name="TextBox 4">
            <a:extLst>
              <a:ext uri="{FF2B5EF4-FFF2-40B4-BE49-F238E27FC236}">
                <a16:creationId xmlns:a16="http://schemas.microsoft.com/office/drawing/2014/main" id="{C1B70277-B488-124E-93CE-44F3B9B48F78}"/>
              </a:ext>
            </a:extLst>
          </p:cNvPr>
          <p:cNvSpPr txBox="1"/>
          <p:nvPr/>
        </p:nvSpPr>
        <p:spPr>
          <a:xfrm>
            <a:off x="1303442" y="3835828"/>
            <a:ext cx="3806748" cy="477054"/>
          </a:xfrm>
          <a:prstGeom prst="rect">
            <a:avLst/>
          </a:prstGeom>
          <a:noFill/>
        </p:spPr>
        <p:txBody>
          <a:bodyPr wrap="none" rtlCol="0">
            <a:spAutoFit/>
          </a:bodyPr>
          <a:lstStyle/>
          <a:p>
            <a:r>
              <a:rPr lang="en-US" sz="2500" dirty="0"/>
              <a:t>How to separate resources?</a:t>
            </a:r>
          </a:p>
        </p:txBody>
      </p:sp>
    </p:spTree>
    <p:extLst>
      <p:ext uri="{BB962C8B-B14F-4D97-AF65-F5344CB8AC3E}">
        <p14:creationId xmlns:p14="http://schemas.microsoft.com/office/powerpoint/2010/main" val="28703667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B939B-B949-3E43-9382-8B64FC2A98F1}"/>
              </a:ext>
            </a:extLst>
          </p:cNvPr>
          <p:cNvSpPr>
            <a:spLocks noGrp="1"/>
          </p:cNvSpPr>
          <p:nvPr>
            <p:ph type="title"/>
          </p:nvPr>
        </p:nvSpPr>
        <p:spPr/>
        <p:txBody>
          <a:bodyPr>
            <a:normAutofit fontScale="90000"/>
          </a:bodyPr>
          <a:lstStyle/>
          <a:p>
            <a:r>
              <a:rPr lang="en-US" dirty="0"/>
              <a:t>Namespaces!</a:t>
            </a:r>
          </a:p>
        </p:txBody>
      </p:sp>
      <p:pic>
        <p:nvPicPr>
          <p:cNvPr id="8" name="Picture 7" descr="Graphical user interface, application, Teams&#10;&#10;Description automatically generated">
            <a:extLst>
              <a:ext uri="{FF2B5EF4-FFF2-40B4-BE49-F238E27FC236}">
                <a16:creationId xmlns:a16="http://schemas.microsoft.com/office/drawing/2014/main" id="{EA950576-0D12-7640-AB4B-841A1E8382B8}"/>
              </a:ext>
            </a:extLst>
          </p:cNvPr>
          <p:cNvPicPr>
            <a:picLocks noChangeAspect="1"/>
          </p:cNvPicPr>
          <p:nvPr/>
        </p:nvPicPr>
        <p:blipFill rotWithShape="1">
          <a:blip r:embed="rId3">
            <a:extLst>
              <a:ext uri="{28A0092B-C50C-407E-A947-70E740481C1C}">
                <a14:useLocalDpi xmlns:a14="http://schemas.microsoft.com/office/drawing/2010/main" val="0"/>
              </a:ext>
            </a:extLst>
          </a:blip>
          <a:srcRect t="-181" b="26812"/>
          <a:stretch/>
        </p:blipFill>
        <p:spPr>
          <a:xfrm>
            <a:off x="6096000" y="1604476"/>
            <a:ext cx="5782930" cy="2473377"/>
          </a:xfrm>
          <a:prstGeom prst="rect">
            <a:avLst/>
          </a:prstGeom>
        </p:spPr>
      </p:pic>
      <p:pic>
        <p:nvPicPr>
          <p:cNvPr id="10" name="Picture 9" descr="A person in front of a flag&#10;&#10;Description automatically generated with medium confidence">
            <a:extLst>
              <a:ext uri="{FF2B5EF4-FFF2-40B4-BE49-F238E27FC236}">
                <a16:creationId xmlns:a16="http://schemas.microsoft.com/office/drawing/2014/main" id="{7AEEC35D-444E-1F49-9CEE-0AE83F1430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591419"/>
            <a:ext cx="6096000" cy="2473377"/>
          </a:xfrm>
          <a:prstGeom prst="rect">
            <a:avLst/>
          </a:prstGeom>
        </p:spPr>
      </p:pic>
      <p:sp>
        <p:nvSpPr>
          <p:cNvPr id="11" name="TextBox 10">
            <a:extLst>
              <a:ext uri="{FF2B5EF4-FFF2-40B4-BE49-F238E27FC236}">
                <a16:creationId xmlns:a16="http://schemas.microsoft.com/office/drawing/2014/main" id="{DC7740E7-A172-5C41-A1DD-030EB051A4AB}"/>
              </a:ext>
            </a:extLst>
          </p:cNvPr>
          <p:cNvSpPr txBox="1"/>
          <p:nvPr/>
        </p:nvSpPr>
        <p:spPr>
          <a:xfrm>
            <a:off x="1942985" y="1099066"/>
            <a:ext cx="2210029" cy="369332"/>
          </a:xfrm>
          <a:prstGeom prst="rect">
            <a:avLst/>
          </a:prstGeom>
          <a:solidFill>
            <a:schemeClr val="bg1"/>
          </a:solidFill>
          <a:ln>
            <a:solidFill>
              <a:schemeClr val="accent1"/>
            </a:solidFill>
          </a:ln>
        </p:spPr>
        <p:txBody>
          <a:bodyPr wrap="none" rtlCol="0">
            <a:spAutoFit/>
          </a:bodyPr>
          <a:lstStyle/>
          <a:p>
            <a:r>
              <a:rPr lang="en-US" dirty="0" err="1"/>
              <a:t>www.whitehouse.</a:t>
            </a:r>
            <a:r>
              <a:rPr lang="en-US" b="1" dirty="0" err="1"/>
              <a:t>gov</a:t>
            </a:r>
            <a:endParaRPr lang="en-US" b="1" dirty="0"/>
          </a:p>
        </p:txBody>
      </p:sp>
      <p:sp>
        <p:nvSpPr>
          <p:cNvPr id="12" name="TextBox 11">
            <a:extLst>
              <a:ext uri="{FF2B5EF4-FFF2-40B4-BE49-F238E27FC236}">
                <a16:creationId xmlns:a16="http://schemas.microsoft.com/office/drawing/2014/main" id="{EB4609E8-A7E4-D34E-978C-1C8E2A70BB2F}"/>
              </a:ext>
            </a:extLst>
          </p:cNvPr>
          <p:cNvSpPr txBox="1"/>
          <p:nvPr/>
        </p:nvSpPr>
        <p:spPr>
          <a:xfrm>
            <a:off x="7882450" y="1112123"/>
            <a:ext cx="2277162" cy="369332"/>
          </a:xfrm>
          <a:prstGeom prst="rect">
            <a:avLst/>
          </a:prstGeom>
          <a:noFill/>
          <a:ln>
            <a:solidFill>
              <a:schemeClr val="accent1"/>
            </a:solidFill>
          </a:ln>
        </p:spPr>
        <p:txBody>
          <a:bodyPr wrap="none" rtlCol="0">
            <a:spAutoFit/>
          </a:bodyPr>
          <a:lstStyle/>
          <a:p>
            <a:r>
              <a:rPr lang="en-US" dirty="0" err="1"/>
              <a:t>www.whitehouse.</a:t>
            </a:r>
            <a:r>
              <a:rPr lang="en-US" b="1" dirty="0" err="1"/>
              <a:t>com</a:t>
            </a:r>
            <a:endParaRPr lang="en-US" b="1" dirty="0"/>
          </a:p>
        </p:txBody>
      </p:sp>
      <p:sp>
        <p:nvSpPr>
          <p:cNvPr id="13" name="Rectangle 12">
            <a:extLst>
              <a:ext uri="{FF2B5EF4-FFF2-40B4-BE49-F238E27FC236}">
                <a16:creationId xmlns:a16="http://schemas.microsoft.com/office/drawing/2014/main" id="{C9A83E08-EB9A-7945-8F67-A35B72844F49}"/>
              </a:ext>
            </a:extLst>
          </p:cNvPr>
          <p:cNvSpPr/>
          <p:nvPr/>
        </p:nvSpPr>
        <p:spPr>
          <a:xfrm>
            <a:off x="7677801" y="4581623"/>
            <a:ext cx="2111828" cy="1477328"/>
          </a:xfrm>
          <a:prstGeom prst="rect">
            <a:avLst/>
          </a:prstGeom>
        </p:spPr>
        <p:txBody>
          <a:bodyPr wrap="square">
            <a:spAutoFit/>
          </a:bodyPr>
          <a:lstStyle/>
          <a:p>
            <a:r>
              <a:rPr lang="en-GB" b="1" dirty="0">
                <a:solidFill>
                  <a:srgbClr val="222222"/>
                </a:solidFill>
                <a:latin typeface="source sans pro" panose="020F0502020204030204" pitchFamily="34" charset="0"/>
              </a:rPr>
              <a:t>Python Namespace</a:t>
            </a:r>
          </a:p>
          <a:p>
            <a:pPr>
              <a:buFont typeface="+mj-lt"/>
              <a:buAutoNum type="arabicPeriod"/>
            </a:pPr>
            <a:r>
              <a:rPr lang="en-GB" dirty="0">
                <a:solidFill>
                  <a:srgbClr val="222222"/>
                </a:solidFill>
                <a:latin typeface="source sans pro" panose="020F0502020204030204" pitchFamily="34" charset="0"/>
              </a:rPr>
              <a:t>Built-In</a:t>
            </a:r>
          </a:p>
          <a:p>
            <a:pPr>
              <a:buFont typeface="+mj-lt"/>
              <a:buAutoNum type="arabicPeriod"/>
            </a:pPr>
            <a:r>
              <a:rPr lang="en-GB" dirty="0">
                <a:solidFill>
                  <a:srgbClr val="222222"/>
                </a:solidFill>
                <a:latin typeface="source sans pro" panose="020F0502020204030204" pitchFamily="34" charset="0"/>
              </a:rPr>
              <a:t>Global</a:t>
            </a:r>
          </a:p>
          <a:p>
            <a:pPr>
              <a:buFont typeface="+mj-lt"/>
              <a:buAutoNum type="arabicPeriod"/>
            </a:pPr>
            <a:r>
              <a:rPr lang="en-GB" dirty="0">
                <a:solidFill>
                  <a:srgbClr val="222222"/>
                </a:solidFill>
                <a:latin typeface="source sans pro" panose="020F0502020204030204" pitchFamily="34" charset="0"/>
              </a:rPr>
              <a:t>Enclosing</a:t>
            </a:r>
          </a:p>
          <a:p>
            <a:pPr>
              <a:buFont typeface="+mj-lt"/>
              <a:buAutoNum type="arabicPeriod"/>
            </a:pPr>
            <a:r>
              <a:rPr lang="en-GB" dirty="0">
                <a:solidFill>
                  <a:srgbClr val="222222"/>
                </a:solidFill>
                <a:latin typeface="source sans pro" panose="020F0502020204030204" pitchFamily="34" charset="0"/>
              </a:rPr>
              <a:t>Local</a:t>
            </a:r>
            <a:endParaRPr lang="en-GB" b="0" i="0" dirty="0">
              <a:solidFill>
                <a:srgbClr val="222222"/>
              </a:solidFill>
              <a:effectLst/>
              <a:latin typeface="source sans pro" panose="020F0502020204030204" pitchFamily="34" charset="0"/>
            </a:endParaRPr>
          </a:p>
        </p:txBody>
      </p:sp>
      <p:sp>
        <p:nvSpPr>
          <p:cNvPr id="15" name="Rectangle 14">
            <a:extLst>
              <a:ext uri="{FF2B5EF4-FFF2-40B4-BE49-F238E27FC236}">
                <a16:creationId xmlns:a16="http://schemas.microsoft.com/office/drawing/2014/main" id="{4CABEE94-EF36-924A-8BAD-55E7DE10FE0F}"/>
              </a:ext>
            </a:extLst>
          </p:cNvPr>
          <p:cNvSpPr/>
          <p:nvPr/>
        </p:nvSpPr>
        <p:spPr>
          <a:xfrm>
            <a:off x="2240800" y="5135630"/>
            <a:ext cx="4871847" cy="1200329"/>
          </a:xfrm>
          <a:prstGeom prst="rect">
            <a:avLst/>
          </a:prstGeom>
        </p:spPr>
        <p:txBody>
          <a:bodyPr wrap="none">
            <a:spAutoFit/>
          </a:bodyPr>
          <a:lstStyle/>
          <a:p>
            <a:r>
              <a:rPr lang="en-GB" b="1" dirty="0">
                <a:latin typeface="Courier New" panose="02070309020205020404" pitchFamily="49" charset="0"/>
              </a:rPr>
              <a:t>Files</a:t>
            </a:r>
          </a:p>
          <a:p>
            <a:r>
              <a:rPr lang="en-GB" dirty="0">
                <a:solidFill>
                  <a:srgbClr val="FFC000"/>
                </a:solidFill>
                <a:latin typeface="Courier New" panose="02070309020205020404" pitchFamily="49" charset="0"/>
              </a:rPr>
              <a:t>C:\Program Files\Internet Explorer</a:t>
            </a:r>
          </a:p>
          <a:p>
            <a:r>
              <a:rPr lang="en-GB" dirty="0">
                <a:solidFill>
                  <a:schemeClr val="accent1">
                    <a:lumMod val="60000"/>
                    <a:lumOff val="40000"/>
                  </a:schemeClr>
                </a:solidFill>
                <a:latin typeface="Courier New" panose="02070309020205020404" pitchFamily="49" charset="0"/>
              </a:rPr>
              <a:t>/</a:t>
            </a:r>
            <a:r>
              <a:rPr lang="en-GB" dirty="0" err="1">
                <a:solidFill>
                  <a:schemeClr val="accent1">
                    <a:lumMod val="60000"/>
                    <a:lumOff val="40000"/>
                  </a:schemeClr>
                </a:solidFill>
                <a:latin typeface="Courier New" panose="02070309020205020404" pitchFamily="49" charset="0"/>
              </a:rPr>
              <a:t>usr</a:t>
            </a:r>
            <a:r>
              <a:rPr lang="en-GB" dirty="0">
                <a:solidFill>
                  <a:schemeClr val="accent1">
                    <a:lumMod val="60000"/>
                    <a:lumOff val="40000"/>
                  </a:schemeClr>
                </a:solidFill>
                <a:latin typeface="Courier New" panose="02070309020205020404" pitchFamily="49" charset="0"/>
              </a:rPr>
              <a:t>/local/apache</a:t>
            </a:r>
          </a:p>
          <a:p>
            <a:endParaRPr lang="en-US" dirty="0"/>
          </a:p>
        </p:txBody>
      </p:sp>
      <p:pic>
        <p:nvPicPr>
          <p:cNvPr id="18" name="Picture 17" descr="A picture containing text&#10;&#10;Description automatically generated">
            <a:extLst>
              <a:ext uri="{FF2B5EF4-FFF2-40B4-BE49-F238E27FC236}">
                <a16:creationId xmlns:a16="http://schemas.microsoft.com/office/drawing/2014/main" id="{7B01EE49-F13E-2A48-B8B3-73C2BAF1B5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7414" y="4270192"/>
            <a:ext cx="2463800" cy="673100"/>
          </a:xfrm>
          <a:prstGeom prst="rect">
            <a:avLst/>
          </a:prstGeom>
        </p:spPr>
      </p:pic>
    </p:spTree>
    <p:extLst>
      <p:ext uri="{BB962C8B-B14F-4D97-AF65-F5344CB8AC3E}">
        <p14:creationId xmlns:p14="http://schemas.microsoft.com/office/powerpoint/2010/main" val="3548202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p:bldP spid="1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D675D-12C2-5F46-8DDA-0739CC9FD696}"/>
              </a:ext>
            </a:extLst>
          </p:cNvPr>
          <p:cNvSpPr>
            <a:spLocks noGrp="1"/>
          </p:cNvSpPr>
          <p:nvPr>
            <p:ph type="title"/>
          </p:nvPr>
        </p:nvSpPr>
        <p:spPr/>
        <p:txBody>
          <a:bodyPr>
            <a:normAutofit fontScale="90000"/>
          </a:bodyPr>
          <a:lstStyle/>
          <a:p>
            <a:r>
              <a:rPr lang="en-US" dirty="0"/>
              <a:t>Kernel Namespaces</a:t>
            </a:r>
          </a:p>
        </p:txBody>
      </p:sp>
      <p:graphicFrame>
        <p:nvGraphicFramePr>
          <p:cNvPr id="18" name="Content Placeholder 2">
            <a:extLst>
              <a:ext uri="{FF2B5EF4-FFF2-40B4-BE49-F238E27FC236}">
                <a16:creationId xmlns:a16="http://schemas.microsoft.com/office/drawing/2014/main" id="{865112D3-F5BF-4706-83C9-A71E6FF8410B}"/>
              </a:ext>
            </a:extLst>
          </p:cNvPr>
          <p:cNvGraphicFramePr>
            <a:graphicFrameLocks noGrp="1"/>
          </p:cNvGraphicFramePr>
          <p:nvPr>
            <p:ph idx="1"/>
            <p:extLst>
              <p:ext uri="{D42A27DB-BD31-4B8C-83A1-F6EECF244321}">
                <p14:modId xmlns:p14="http://schemas.microsoft.com/office/powerpoint/2010/main" val="4150130691"/>
              </p:ext>
            </p:extLst>
          </p:nvPr>
        </p:nvGraphicFramePr>
        <p:xfrm>
          <a:off x="838200" y="1023730"/>
          <a:ext cx="10515600" cy="51532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078326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F315F"/>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3768" y="0"/>
            <a:ext cx="8284464" cy="6858000"/>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18360" y="0"/>
            <a:ext cx="7955280" cy="6858000"/>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54CF261-AFAB-D241-B814-46AB15038022}"/>
              </a:ext>
            </a:extLst>
          </p:cNvPr>
          <p:cNvSpPr>
            <a:spLocks noGrp="1"/>
          </p:cNvSpPr>
          <p:nvPr>
            <p:ph type="title"/>
          </p:nvPr>
        </p:nvSpPr>
        <p:spPr>
          <a:xfrm>
            <a:off x="2555631" y="1441938"/>
            <a:ext cx="7080738" cy="3974124"/>
          </a:xfrm>
        </p:spPr>
        <p:txBody>
          <a:bodyPr vert="horz" lIns="91440" tIns="45720" rIns="91440" bIns="45720" rtlCol="0" anchor="ctr">
            <a:normAutofit/>
          </a:bodyPr>
          <a:lstStyle/>
          <a:p>
            <a:pPr algn="ctr"/>
            <a:r>
              <a:rPr lang="en-US" sz="5400" dirty="0">
                <a:solidFill>
                  <a:schemeClr val="bg1">
                    <a:lumMod val="95000"/>
                    <a:lumOff val="5000"/>
                  </a:schemeClr>
                </a:solidFill>
              </a:rPr>
              <a:t>Container use namespaces and control groups to create completely isolated environments.</a:t>
            </a:r>
          </a:p>
        </p:txBody>
      </p:sp>
    </p:spTree>
    <p:extLst>
      <p:ext uri="{BB962C8B-B14F-4D97-AF65-F5344CB8AC3E}">
        <p14:creationId xmlns:p14="http://schemas.microsoft.com/office/powerpoint/2010/main" val="3785340150"/>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DE18695-2D4D-D441-ABA3-3E2D21C3EC9E}"/>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4700" kern="1200" dirty="0">
                <a:solidFill>
                  <a:srgbClr val="FFFFFF"/>
                </a:solidFill>
                <a:latin typeface="+mj-lt"/>
                <a:ea typeface="+mj-ea"/>
                <a:cs typeface="+mj-cs"/>
              </a:rPr>
              <a:t>Container </a:t>
            </a:r>
            <a:br>
              <a:rPr lang="en-US" sz="4700" kern="1200" dirty="0">
                <a:solidFill>
                  <a:srgbClr val="FFFFFF"/>
                </a:solidFill>
                <a:latin typeface="+mj-lt"/>
                <a:ea typeface="+mj-ea"/>
                <a:cs typeface="+mj-cs"/>
              </a:rPr>
            </a:br>
            <a:r>
              <a:rPr lang="en-US" sz="4700" kern="1200" dirty="0">
                <a:solidFill>
                  <a:srgbClr val="FFFFFF"/>
                </a:solidFill>
                <a:latin typeface="+mj-lt"/>
                <a:ea typeface="+mj-ea"/>
                <a:cs typeface="+mj-cs"/>
              </a:rPr>
              <a:t>vs </a:t>
            </a:r>
            <a:br>
              <a:rPr lang="en-US" sz="4700" kern="1200" dirty="0">
                <a:solidFill>
                  <a:srgbClr val="FFFFFF"/>
                </a:solidFill>
                <a:latin typeface="+mj-lt"/>
                <a:ea typeface="+mj-ea"/>
                <a:cs typeface="+mj-cs"/>
              </a:rPr>
            </a:br>
            <a:r>
              <a:rPr lang="en-US" sz="4700" kern="1200" dirty="0">
                <a:solidFill>
                  <a:srgbClr val="FFFFFF"/>
                </a:solidFill>
                <a:latin typeface="+mj-lt"/>
                <a:ea typeface="+mj-ea"/>
                <a:cs typeface="+mj-cs"/>
              </a:rPr>
              <a:t>Virtual Machine</a:t>
            </a:r>
          </a:p>
        </p:txBody>
      </p:sp>
    </p:spTree>
    <p:extLst>
      <p:ext uri="{BB962C8B-B14F-4D97-AF65-F5344CB8AC3E}">
        <p14:creationId xmlns:p14="http://schemas.microsoft.com/office/powerpoint/2010/main" val="1302532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8A9DA-1B1B-7B43-8708-44363990A755}"/>
              </a:ext>
            </a:extLst>
          </p:cNvPr>
          <p:cNvSpPr>
            <a:spLocks noGrp="1"/>
          </p:cNvSpPr>
          <p:nvPr>
            <p:ph type="title"/>
          </p:nvPr>
        </p:nvSpPr>
        <p:spPr/>
        <p:txBody>
          <a:bodyPr>
            <a:normAutofit fontScale="90000"/>
          </a:bodyPr>
          <a:lstStyle/>
          <a:p>
            <a:r>
              <a:rPr lang="en-US" dirty="0"/>
              <a:t>Operating System</a:t>
            </a:r>
          </a:p>
        </p:txBody>
      </p:sp>
      <p:sp>
        <p:nvSpPr>
          <p:cNvPr id="4" name="Rectangle 3">
            <a:extLst>
              <a:ext uri="{FF2B5EF4-FFF2-40B4-BE49-F238E27FC236}">
                <a16:creationId xmlns:a16="http://schemas.microsoft.com/office/drawing/2014/main" id="{D53E2264-D6E0-7348-BE02-F0F9F63327AD}"/>
              </a:ext>
            </a:extLst>
          </p:cNvPr>
          <p:cNvSpPr/>
          <p:nvPr/>
        </p:nvSpPr>
        <p:spPr>
          <a:xfrm>
            <a:off x="1573967" y="4631959"/>
            <a:ext cx="8634334" cy="7345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OS Kernel</a:t>
            </a:r>
          </a:p>
        </p:txBody>
      </p:sp>
      <p:sp>
        <p:nvSpPr>
          <p:cNvPr id="5" name="Rectangle 4">
            <a:extLst>
              <a:ext uri="{FF2B5EF4-FFF2-40B4-BE49-F238E27FC236}">
                <a16:creationId xmlns:a16="http://schemas.microsoft.com/office/drawing/2014/main" id="{5EC014E7-59C3-4842-ACD7-BCFC1070F8DB}"/>
              </a:ext>
            </a:extLst>
          </p:cNvPr>
          <p:cNvSpPr/>
          <p:nvPr/>
        </p:nvSpPr>
        <p:spPr>
          <a:xfrm>
            <a:off x="1573967" y="3702569"/>
            <a:ext cx="2023672" cy="65582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sp>
        <p:nvSpPr>
          <p:cNvPr id="6" name="Rectangle 5">
            <a:extLst>
              <a:ext uri="{FF2B5EF4-FFF2-40B4-BE49-F238E27FC236}">
                <a16:creationId xmlns:a16="http://schemas.microsoft.com/office/drawing/2014/main" id="{7BA1F30F-8B8B-AE44-9679-F363BEA4E7DC}"/>
              </a:ext>
            </a:extLst>
          </p:cNvPr>
          <p:cNvSpPr/>
          <p:nvPr/>
        </p:nvSpPr>
        <p:spPr>
          <a:xfrm>
            <a:off x="3777521" y="3702569"/>
            <a:ext cx="2023672" cy="655820"/>
          </a:xfrm>
          <a:prstGeom prst="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sp>
        <p:nvSpPr>
          <p:cNvPr id="7" name="Rectangle 6">
            <a:extLst>
              <a:ext uri="{FF2B5EF4-FFF2-40B4-BE49-F238E27FC236}">
                <a16:creationId xmlns:a16="http://schemas.microsoft.com/office/drawing/2014/main" id="{FD13B772-8101-5143-91F9-C3761DCE7F0E}"/>
              </a:ext>
            </a:extLst>
          </p:cNvPr>
          <p:cNvSpPr/>
          <p:nvPr/>
        </p:nvSpPr>
        <p:spPr>
          <a:xfrm>
            <a:off x="5981075" y="3702569"/>
            <a:ext cx="2023672" cy="65582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sp>
        <p:nvSpPr>
          <p:cNvPr id="8" name="Rectangle 7">
            <a:extLst>
              <a:ext uri="{FF2B5EF4-FFF2-40B4-BE49-F238E27FC236}">
                <a16:creationId xmlns:a16="http://schemas.microsoft.com/office/drawing/2014/main" id="{A56B100F-8556-BA4E-ABB4-56B982B7A5AC}"/>
              </a:ext>
            </a:extLst>
          </p:cNvPr>
          <p:cNvSpPr/>
          <p:nvPr/>
        </p:nvSpPr>
        <p:spPr>
          <a:xfrm>
            <a:off x="8184629" y="3702569"/>
            <a:ext cx="2023672" cy="65582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a:t>
            </a:r>
          </a:p>
        </p:txBody>
      </p:sp>
      <p:pic>
        <p:nvPicPr>
          <p:cNvPr id="10" name="Picture 9" descr="Icon&#10;&#10;Description automatically generated">
            <a:extLst>
              <a:ext uri="{FF2B5EF4-FFF2-40B4-BE49-F238E27FC236}">
                <a16:creationId xmlns:a16="http://schemas.microsoft.com/office/drawing/2014/main" id="{A2EFBDA5-6AD9-F643-AF44-B964F0742F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2566" y="2344803"/>
            <a:ext cx="1082730" cy="1082730"/>
          </a:xfrm>
          <a:prstGeom prst="rect">
            <a:avLst/>
          </a:prstGeom>
        </p:spPr>
      </p:pic>
      <p:pic>
        <p:nvPicPr>
          <p:cNvPr id="2050" name="Picture 2">
            <a:extLst>
              <a:ext uri="{FF2B5EF4-FFF2-40B4-BE49-F238E27FC236}">
                <a16:creationId xmlns:a16="http://schemas.microsoft.com/office/drawing/2014/main" id="{EF190514-DBB5-CB44-8D4D-961EDB1B0A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56812" y="2344804"/>
            <a:ext cx="1254592" cy="108273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A red hat with a black top&#10;&#10;Description automatically generated with low confidence">
            <a:extLst>
              <a:ext uri="{FF2B5EF4-FFF2-40B4-BE49-F238E27FC236}">
                <a16:creationId xmlns:a16="http://schemas.microsoft.com/office/drawing/2014/main" id="{2D0508F0-A72B-DB42-9A55-B1CF80738B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04141" y="2344802"/>
            <a:ext cx="1384647" cy="1082731"/>
          </a:xfrm>
          <a:prstGeom prst="rect">
            <a:avLst/>
          </a:prstGeom>
        </p:spPr>
      </p:pic>
      <p:pic>
        <p:nvPicPr>
          <p:cNvPr id="17" name="Picture 16" descr="Logo&#10;&#10;Description automatically generated with medium confidence">
            <a:extLst>
              <a:ext uri="{FF2B5EF4-FFF2-40B4-BE49-F238E27FC236}">
                <a16:creationId xmlns:a16="http://schemas.microsoft.com/office/drawing/2014/main" id="{13FAA242-3E53-914F-BBA1-CD6FB54079FE}"/>
              </a:ext>
            </a:extLst>
          </p:cNvPr>
          <p:cNvPicPr>
            <a:picLocks noChangeAspect="1"/>
          </p:cNvPicPr>
          <p:nvPr/>
        </p:nvPicPr>
        <p:blipFill rotWithShape="1">
          <a:blip r:embed="rId6">
            <a:extLst>
              <a:ext uri="{28A0092B-C50C-407E-A947-70E740481C1C}">
                <a14:useLocalDpi xmlns:a14="http://schemas.microsoft.com/office/drawing/2010/main" val="0"/>
              </a:ext>
            </a:extLst>
          </a:blip>
          <a:srcRect l="19818" t="24516" r="20248" b="29308"/>
          <a:stretch/>
        </p:blipFill>
        <p:spPr>
          <a:xfrm>
            <a:off x="6142528" y="2344801"/>
            <a:ext cx="1873771" cy="1082731"/>
          </a:xfrm>
          <a:prstGeom prst="rect">
            <a:avLst/>
          </a:prstGeom>
        </p:spPr>
      </p:pic>
    </p:spTree>
    <p:extLst>
      <p:ext uri="{BB962C8B-B14F-4D97-AF65-F5344CB8AC3E}">
        <p14:creationId xmlns:p14="http://schemas.microsoft.com/office/powerpoint/2010/main" val="10612514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E849090-43C1-B248-A30E-24AFC4AC575E}"/>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5100" kern="1200">
                <a:solidFill>
                  <a:srgbClr val="FFFFFF"/>
                </a:solidFill>
                <a:latin typeface="+mj-lt"/>
                <a:ea typeface="+mj-ea"/>
                <a:cs typeface="+mj-cs"/>
              </a:rPr>
              <a:t>Background</a:t>
            </a:r>
            <a:br>
              <a:rPr lang="en-US" sz="5100" kern="1200">
                <a:solidFill>
                  <a:srgbClr val="FFFFFF"/>
                </a:solidFill>
                <a:latin typeface="+mj-lt"/>
                <a:ea typeface="+mj-ea"/>
                <a:cs typeface="+mj-cs"/>
              </a:rPr>
            </a:br>
            <a:r>
              <a:rPr lang="en-US" sz="5100" kern="1200">
                <a:solidFill>
                  <a:srgbClr val="FFFFFF"/>
                </a:solidFill>
                <a:latin typeface="+mj-lt"/>
                <a:ea typeface="+mj-ea"/>
                <a:cs typeface="+mj-cs"/>
              </a:rPr>
              <a:t>How did we get here?</a:t>
            </a:r>
          </a:p>
        </p:txBody>
      </p:sp>
    </p:spTree>
    <p:extLst>
      <p:ext uri="{BB962C8B-B14F-4D97-AF65-F5344CB8AC3E}">
        <p14:creationId xmlns:p14="http://schemas.microsoft.com/office/powerpoint/2010/main" val="149723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6227C-7D5D-F645-85ED-59F64A0F0BF5}"/>
              </a:ext>
            </a:extLst>
          </p:cNvPr>
          <p:cNvSpPr>
            <a:spLocks noGrp="1"/>
          </p:cNvSpPr>
          <p:nvPr>
            <p:ph type="title"/>
          </p:nvPr>
        </p:nvSpPr>
        <p:spPr/>
        <p:txBody>
          <a:bodyPr>
            <a:normAutofit fontScale="90000"/>
          </a:bodyPr>
          <a:lstStyle/>
          <a:p>
            <a:r>
              <a:rPr lang="en-US"/>
              <a:t>Virtual Machine</a:t>
            </a:r>
            <a:endParaRPr lang="en-US" dirty="0"/>
          </a:p>
        </p:txBody>
      </p:sp>
      <p:pic>
        <p:nvPicPr>
          <p:cNvPr id="5122" name="Picture 2" descr="Virtual machines">
            <a:extLst>
              <a:ext uri="{FF2B5EF4-FFF2-40B4-BE49-F238E27FC236}">
                <a16:creationId xmlns:a16="http://schemas.microsoft.com/office/drawing/2014/main" id="{88AA521D-3ED9-274B-BE35-9B0C8449F4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500" y="1651000"/>
            <a:ext cx="10287000" cy="3556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3A48576E-6150-9441-A65E-5D739BBF1B8A}"/>
              </a:ext>
            </a:extLst>
          </p:cNvPr>
          <p:cNvSpPr txBox="1"/>
          <p:nvPr/>
        </p:nvSpPr>
        <p:spPr>
          <a:xfrm>
            <a:off x="3895718" y="6376821"/>
            <a:ext cx="4400564" cy="215444"/>
          </a:xfrm>
          <a:prstGeom prst="rect">
            <a:avLst/>
          </a:prstGeom>
          <a:noFill/>
        </p:spPr>
        <p:txBody>
          <a:bodyPr wrap="none" rtlCol="0">
            <a:spAutoFit/>
          </a:bodyPr>
          <a:lstStyle/>
          <a:p>
            <a:r>
              <a:rPr lang="en-US" sz="800" dirty="0"/>
              <a:t>https://</a:t>
            </a:r>
            <a:r>
              <a:rPr lang="en-US" sz="800" dirty="0" err="1"/>
              <a:t>www.ufsexplorer.com</a:t>
            </a:r>
            <a:r>
              <a:rPr lang="en-US" sz="800" dirty="0"/>
              <a:t>/articles/storage-technologies/virtual-machines-data-</a:t>
            </a:r>
            <a:r>
              <a:rPr lang="en-US" sz="800" dirty="0" err="1"/>
              <a:t>organization.php</a:t>
            </a:r>
            <a:endParaRPr lang="en-US" sz="800" dirty="0"/>
          </a:p>
        </p:txBody>
      </p:sp>
    </p:spTree>
    <p:extLst>
      <p:ext uri="{BB962C8B-B14F-4D97-AF65-F5344CB8AC3E}">
        <p14:creationId xmlns:p14="http://schemas.microsoft.com/office/powerpoint/2010/main" val="20006539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8A9DA-1B1B-7B43-8708-44363990A755}"/>
              </a:ext>
            </a:extLst>
          </p:cNvPr>
          <p:cNvSpPr>
            <a:spLocks noGrp="1"/>
          </p:cNvSpPr>
          <p:nvPr>
            <p:ph type="title"/>
          </p:nvPr>
        </p:nvSpPr>
        <p:spPr/>
        <p:txBody>
          <a:bodyPr>
            <a:normAutofit fontScale="90000"/>
          </a:bodyPr>
          <a:lstStyle/>
          <a:p>
            <a:r>
              <a:rPr lang="en-US" dirty="0"/>
              <a:t>Sharing is caring</a:t>
            </a:r>
          </a:p>
        </p:txBody>
      </p:sp>
      <p:sp>
        <p:nvSpPr>
          <p:cNvPr id="4" name="Rectangle 3">
            <a:extLst>
              <a:ext uri="{FF2B5EF4-FFF2-40B4-BE49-F238E27FC236}">
                <a16:creationId xmlns:a16="http://schemas.microsoft.com/office/drawing/2014/main" id="{D53E2264-D6E0-7348-BE02-F0F9F63327AD}"/>
              </a:ext>
            </a:extLst>
          </p:cNvPr>
          <p:cNvSpPr/>
          <p:nvPr/>
        </p:nvSpPr>
        <p:spPr>
          <a:xfrm>
            <a:off x="1573967" y="4801775"/>
            <a:ext cx="8634334" cy="734519"/>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OS Ubuntu</a:t>
            </a:r>
          </a:p>
        </p:txBody>
      </p:sp>
      <p:sp>
        <p:nvSpPr>
          <p:cNvPr id="6" name="Rectangle 5">
            <a:extLst>
              <a:ext uri="{FF2B5EF4-FFF2-40B4-BE49-F238E27FC236}">
                <a16:creationId xmlns:a16="http://schemas.microsoft.com/office/drawing/2014/main" id="{7BA1F30F-8B8B-AE44-9679-F363BEA4E7DC}"/>
              </a:ext>
            </a:extLst>
          </p:cNvPr>
          <p:cNvSpPr/>
          <p:nvPr/>
        </p:nvSpPr>
        <p:spPr>
          <a:xfrm>
            <a:off x="1573967" y="4029142"/>
            <a:ext cx="8634334" cy="655820"/>
          </a:xfrm>
          <a:prstGeom prst="rect">
            <a:avLst/>
          </a:prstGeom>
          <a:solidFill>
            <a:srgbClr val="3196E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Docker</a:t>
            </a:r>
          </a:p>
        </p:txBody>
      </p:sp>
      <p:pic>
        <p:nvPicPr>
          <p:cNvPr id="10" name="Picture 9" descr="Icon&#10;&#10;Description automatically generated">
            <a:extLst>
              <a:ext uri="{FF2B5EF4-FFF2-40B4-BE49-F238E27FC236}">
                <a16:creationId xmlns:a16="http://schemas.microsoft.com/office/drawing/2014/main" id="{A2EFBDA5-6AD9-F643-AF44-B964F0742F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92776" y="4876727"/>
            <a:ext cx="614596" cy="614596"/>
          </a:xfrm>
          <a:prstGeom prst="rect">
            <a:avLst/>
          </a:prstGeom>
        </p:spPr>
      </p:pic>
      <p:grpSp>
        <p:nvGrpSpPr>
          <p:cNvPr id="16" name="Group 15">
            <a:extLst>
              <a:ext uri="{FF2B5EF4-FFF2-40B4-BE49-F238E27FC236}">
                <a16:creationId xmlns:a16="http://schemas.microsoft.com/office/drawing/2014/main" id="{168A273F-4B88-104C-8C01-E6AFF14F266E}"/>
              </a:ext>
            </a:extLst>
          </p:cNvPr>
          <p:cNvGrpSpPr>
            <a:grpSpLocks noChangeAspect="1"/>
          </p:cNvGrpSpPr>
          <p:nvPr/>
        </p:nvGrpSpPr>
        <p:grpSpPr>
          <a:xfrm>
            <a:off x="1573966" y="1602421"/>
            <a:ext cx="1786987" cy="1553010"/>
            <a:chOff x="404732" y="704538"/>
            <a:chExt cx="2749884" cy="2389831"/>
          </a:xfrm>
        </p:grpSpPr>
        <p:grpSp>
          <p:nvGrpSpPr>
            <p:cNvPr id="13" name="Group 12">
              <a:extLst>
                <a:ext uri="{FF2B5EF4-FFF2-40B4-BE49-F238E27FC236}">
                  <a16:creationId xmlns:a16="http://schemas.microsoft.com/office/drawing/2014/main" id="{36C4C1F0-E913-C147-9CCD-AE8F65E0D000}"/>
                </a:ext>
              </a:extLst>
            </p:cNvPr>
            <p:cNvGrpSpPr/>
            <p:nvPr/>
          </p:nvGrpSpPr>
          <p:grpSpPr>
            <a:xfrm>
              <a:off x="404732" y="704538"/>
              <a:ext cx="2749884" cy="2389831"/>
              <a:chOff x="2342420" y="2508412"/>
              <a:chExt cx="1525979" cy="1336920"/>
            </a:xfrm>
          </p:grpSpPr>
          <p:pic>
            <p:nvPicPr>
              <p:cNvPr id="11" name="Picture 10" descr="Icon&#10;&#10;Description automatically generated">
                <a:extLst>
                  <a:ext uri="{FF2B5EF4-FFF2-40B4-BE49-F238E27FC236}">
                    <a16:creationId xmlns:a16="http://schemas.microsoft.com/office/drawing/2014/main" id="{38940923-6876-D544-9A0B-614854E1352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42420" y="2508412"/>
                <a:ext cx="1525979" cy="1336920"/>
              </a:xfrm>
              <a:prstGeom prst="rect">
                <a:avLst/>
              </a:prstGeom>
            </p:spPr>
          </p:pic>
          <p:pic>
            <p:nvPicPr>
              <p:cNvPr id="12" name="Picture 11" descr="Icon&#10;&#10;Description automatically generated">
                <a:extLst>
                  <a:ext uri="{FF2B5EF4-FFF2-40B4-BE49-F238E27FC236}">
                    <a16:creationId xmlns:a16="http://schemas.microsoft.com/office/drawing/2014/main" id="{4405F11A-E8E2-784F-8E9E-B997CCE449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65688" y="2795534"/>
                <a:ext cx="388565" cy="388565"/>
              </a:xfrm>
              <a:prstGeom prst="rect">
                <a:avLst/>
              </a:prstGeom>
            </p:spPr>
          </p:pic>
        </p:grpSp>
        <p:sp>
          <p:nvSpPr>
            <p:cNvPr id="14" name="Rectangle 13">
              <a:extLst>
                <a:ext uri="{FF2B5EF4-FFF2-40B4-BE49-F238E27FC236}">
                  <a16:creationId xmlns:a16="http://schemas.microsoft.com/office/drawing/2014/main" id="{834FA126-AC4D-874A-B4E9-CB95D5757265}"/>
                </a:ext>
              </a:extLst>
            </p:cNvPr>
            <p:cNvSpPr/>
            <p:nvPr/>
          </p:nvSpPr>
          <p:spPr>
            <a:xfrm>
              <a:off x="1124262" y="2044277"/>
              <a:ext cx="1205201" cy="3834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grpSp>
        <p:nvGrpSpPr>
          <p:cNvPr id="23" name="Group 22">
            <a:extLst>
              <a:ext uri="{FF2B5EF4-FFF2-40B4-BE49-F238E27FC236}">
                <a16:creationId xmlns:a16="http://schemas.microsoft.com/office/drawing/2014/main" id="{455C23B0-BAA5-C647-B985-B9372086D744}"/>
              </a:ext>
            </a:extLst>
          </p:cNvPr>
          <p:cNvGrpSpPr/>
          <p:nvPr/>
        </p:nvGrpSpPr>
        <p:grpSpPr>
          <a:xfrm>
            <a:off x="3928251" y="1597257"/>
            <a:ext cx="1778522" cy="1558174"/>
            <a:chOff x="3658431" y="1597257"/>
            <a:chExt cx="1778522" cy="1558174"/>
          </a:xfrm>
        </p:grpSpPr>
        <p:pic>
          <p:nvPicPr>
            <p:cNvPr id="19" name="Picture 18" descr="Icon&#10;&#10;Description automatically generated">
              <a:extLst>
                <a:ext uri="{FF2B5EF4-FFF2-40B4-BE49-F238E27FC236}">
                  <a16:creationId xmlns:a16="http://schemas.microsoft.com/office/drawing/2014/main" id="{83C56C27-A2F2-4249-8D56-DB99F4C646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58431" y="1597257"/>
              <a:ext cx="1778522" cy="1558174"/>
            </a:xfrm>
            <a:prstGeom prst="rect">
              <a:avLst/>
            </a:prstGeom>
          </p:spPr>
        </p:pic>
        <p:pic>
          <p:nvPicPr>
            <p:cNvPr id="17" name="Picture 16" descr="Logo&#10;&#10;Description automatically generated with medium confidence">
              <a:extLst>
                <a:ext uri="{FF2B5EF4-FFF2-40B4-BE49-F238E27FC236}">
                  <a16:creationId xmlns:a16="http://schemas.microsoft.com/office/drawing/2014/main" id="{13FAA242-3E53-914F-BBA1-CD6FB54079FE}"/>
                </a:ext>
              </a:extLst>
            </p:cNvPr>
            <p:cNvPicPr>
              <a:picLocks noChangeAspect="1"/>
            </p:cNvPicPr>
            <p:nvPr/>
          </p:nvPicPr>
          <p:blipFill rotWithShape="1">
            <a:blip r:embed="rId5">
              <a:extLst>
                <a:ext uri="{28A0092B-C50C-407E-A947-70E740481C1C}">
                  <a14:useLocalDpi xmlns:a14="http://schemas.microsoft.com/office/drawing/2010/main" val="0"/>
                </a:ext>
              </a:extLst>
            </a:blip>
            <a:srcRect l="19818" t="24516" r="20248" b="29308"/>
            <a:stretch/>
          </p:blipFill>
          <p:spPr>
            <a:xfrm>
              <a:off x="4172641" y="1963430"/>
              <a:ext cx="699161" cy="403999"/>
            </a:xfrm>
            <a:prstGeom prst="rect">
              <a:avLst/>
            </a:prstGeom>
          </p:spPr>
        </p:pic>
        <p:sp>
          <p:nvSpPr>
            <p:cNvPr id="24" name="Rectangle 23">
              <a:extLst>
                <a:ext uri="{FF2B5EF4-FFF2-40B4-BE49-F238E27FC236}">
                  <a16:creationId xmlns:a16="http://schemas.microsoft.com/office/drawing/2014/main" id="{2BE26C25-22CA-AC4F-915C-CA0C6BCCE822}"/>
                </a:ext>
              </a:extLst>
            </p:cNvPr>
            <p:cNvSpPr/>
            <p:nvPr/>
          </p:nvSpPr>
          <p:spPr>
            <a:xfrm>
              <a:off x="4142662" y="2460548"/>
              <a:ext cx="783189" cy="249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grpSp>
        <p:nvGrpSpPr>
          <p:cNvPr id="27" name="Group 26">
            <a:extLst>
              <a:ext uri="{FF2B5EF4-FFF2-40B4-BE49-F238E27FC236}">
                <a16:creationId xmlns:a16="http://schemas.microsoft.com/office/drawing/2014/main" id="{EB1590ED-95F0-4F4D-83DE-AC17C85DC24A}"/>
              </a:ext>
            </a:extLst>
          </p:cNvPr>
          <p:cNvGrpSpPr/>
          <p:nvPr/>
        </p:nvGrpSpPr>
        <p:grpSpPr>
          <a:xfrm>
            <a:off x="6160983" y="1604518"/>
            <a:ext cx="1778522" cy="1558175"/>
            <a:chOff x="6160983" y="1604518"/>
            <a:chExt cx="1778522" cy="1558175"/>
          </a:xfrm>
        </p:grpSpPr>
        <p:pic>
          <p:nvPicPr>
            <p:cNvPr id="22" name="Picture 21" descr="Icon&#10;&#10;Description automatically generated">
              <a:extLst>
                <a:ext uri="{FF2B5EF4-FFF2-40B4-BE49-F238E27FC236}">
                  <a16:creationId xmlns:a16="http://schemas.microsoft.com/office/drawing/2014/main" id="{E0A0B4A1-6F1F-4941-BAB5-21B708B571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60983" y="1604518"/>
              <a:ext cx="1778522" cy="1558175"/>
            </a:xfrm>
            <a:prstGeom prst="rect">
              <a:avLst/>
            </a:prstGeom>
          </p:spPr>
        </p:pic>
        <p:pic>
          <p:nvPicPr>
            <p:cNvPr id="2050" name="Picture 2">
              <a:extLst>
                <a:ext uri="{FF2B5EF4-FFF2-40B4-BE49-F238E27FC236}">
                  <a16:creationId xmlns:a16="http://schemas.microsoft.com/office/drawing/2014/main" id="{EF190514-DBB5-CB44-8D4D-961EDB1B0AE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23334" y="1992107"/>
              <a:ext cx="479317" cy="413657"/>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24">
              <a:extLst>
                <a:ext uri="{FF2B5EF4-FFF2-40B4-BE49-F238E27FC236}">
                  <a16:creationId xmlns:a16="http://schemas.microsoft.com/office/drawing/2014/main" id="{C7BB21DC-7313-7C49-A48F-4E15BFFF79EA}"/>
                </a:ext>
              </a:extLst>
            </p:cNvPr>
            <p:cNvSpPr/>
            <p:nvPr/>
          </p:nvSpPr>
          <p:spPr>
            <a:xfrm>
              <a:off x="6658649" y="2473038"/>
              <a:ext cx="783189" cy="249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grpSp>
        <p:nvGrpSpPr>
          <p:cNvPr id="28" name="Group 27">
            <a:extLst>
              <a:ext uri="{FF2B5EF4-FFF2-40B4-BE49-F238E27FC236}">
                <a16:creationId xmlns:a16="http://schemas.microsoft.com/office/drawing/2014/main" id="{F38861B0-2B00-E647-9340-F5096104408A}"/>
              </a:ext>
            </a:extLst>
          </p:cNvPr>
          <p:cNvGrpSpPr/>
          <p:nvPr/>
        </p:nvGrpSpPr>
        <p:grpSpPr>
          <a:xfrm>
            <a:off x="8429779" y="1598664"/>
            <a:ext cx="1778522" cy="1558174"/>
            <a:chOff x="8429779" y="1598664"/>
            <a:chExt cx="1778522" cy="1558174"/>
          </a:xfrm>
        </p:grpSpPr>
        <p:pic>
          <p:nvPicPr>
            <p:cNvPr id="21" name="Picture 20" descr="Icon&#10;&#10;Description automatically generated">
              <a:extLst>
                <a:ext uri="{FF2B5EF4-FFF2-40B4-BE49-F238E27FC236}">
                  <a16:creationId xmlns:a16="http://schemas.microsoft.com/office/drawing/2014/main" id="{A654221D-12F1-7749-A66D-C4371DD2C6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29779" y="1598664"/>
              <a:ext cx="1778522" cy="1558174"/>
            </a:xfrm>
            <a:prstGeom prst="rect">
              <a:avLst/>
            </a:prstGeom>
          </p:spPr>
        </p:pic>
        <p:pic>
          <p:nvPicPr>
            <p:cNvPr id="15" name="Picture 14" descr="A red hat with a black top&#10;&#10;Description automatically generated with low confidence">
              <a:extLst>
                <a:ext uri="{FF2B5EF4-FFF2-40B4-BE49-F238E27FC236}">
                  <a16:creationId xmlns:a16="http://schemas.microsoft.com/office/drawing/2014/main" id="{2D0508F0-A72B-DB42-9A55-B1CF80738B5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57805" y="1984318"/>
              <a:ext cx="489942" cy="383112"/>
            </a:xfrm>
            <a:prstGeom prst="rect">
              <a:avLst/>
            </a:prstGeom>
          </p:spPr>
        </p:pic>
        <p:sp>
          <p:nvSpPr>
            <p:cNvPr id="26" name="Rectangle 25">
              <a:extLst>
                <a:ext uri="{FF2B5EF4-FFF2-40B4-BE49-F238E27FC236}">
                  <a16:creationId xmlns:a16="http://schemas.microsoft.com/office/drawing/2014/main" id="{DECD57A9-D94D-8A4A-A45A-60FF18E20DD4}"/>
                </a:ext>
              </a:extLst>
            </p:cNvPr>
            <p:cNvSpPr/>
            <p:nvPr/>
          </p:nvSpPr>
          <p:spPr>
            <a:xfrm>
              <a:off x="8870637" y="2460547"/>
              <a:ext cx="783189" cy="249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Software</a:t>
              </a:r>
            </a:p>
          </p:txBody>
        </p:sp>
      </p:grpSp>
      <p:sp>
        <p:nvSpPr>
          <p:cNvPr id="3" name="TextBox 2">
            <a:extLst>
              <a:ext uri="{FF2B5EF4-FFF2-40B4-BE49-F238E27FC236}">
                <a16:creationId xmlns:a16="http://schemas.microsoft.com/office/drawing/2014/main" id="{EC4A546F-4F16-B149-9FC3-9B596B5CF424}"/>
              </a:ext>
            </a:extLst>
          </p:cNvPr>
          <p:cNvSpPr txBox="1"/>
          <p:nvPr/>
        </p:nvSpPr>
        <p:spPr>
          <a:xfrm>
            <a:off x="7106194" y="770709"/>
            <a:ext cx="3945439" cy="369332"/>
          </a:xfrm>
          <a:prstGeom prst="rect">
            <a:avLst/>
          </a:prstGeom>
          <a:noFill/>
        </p:spPr>
        <p:txBody>
          <a:bodyPr wrap="none" rtlCol="0">
            <a:spAutoFit/>
          </a:bodyPr>
          <a:lstStyle/>
          <a:p>
            <a:r>
              <a:rPr lang="en-US" dirty="0"/>
              <a:t>More details on shared kernel resources</a:t>
            </a:r>
          </a:p>
        </p:txBody>
      </p:sp>
      <p:sp>
        <p:nvSpPr>
          <p:cNvPr id="29" name="Rectangle 28">
            <a:extLst>
              <a:ext uri="{FF2B5EF4-FFF2-40B4-BE49-F238E27FC236}">
                <a16:creationId xmlns:a16="http://schemas.microsoft.com/office/drawing/2014/main" id="{8D4C72BB-9B8D-9444-B356-11478DCDCA39}"/>
              </a:ext>
            </a:extLst>
          </p:cNvPr>
          <p:cNvSpPr/>
          <p:nvPr/>
        </p:nvSpPr>
        <p:spPr>
          <a:xfrm>
            <a:off x="1573967" y="5716178"/>
            <a:ext cx="8634334" cy="7345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Kernel</a:t>
            </a:r>
          </a:p>
        </p:txBody>
      </p:sp>
    </p:spTree>
    <p:extLst>
      <p:ext uri="{BB962C8B-B14F-4D97-AF65-F5344CB8AC3E}">
        <p14:creationId xmlns:p14="http://schemas.microsoft.com/office/powerpoint/2010/main" val="41429995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D995B-FAF5-094A-B009-5A50322AD51E}"/>
              </a:ext>
            </a:extLst>
          </p:cNvPr>
          <p:cNvSpPr>
            <a:spLocks noGrp="1"/>
          </p:cNvSpPr>
          <p:nvPr>
            <p:ph type="title"/>
          </p:nvPr>
        </p:nvSpPr>
        <p:spPr/>
        <p:txBody>
          <a:bodyPr>
            <a:normAutofit fontScale="90000"/>
          </a:bodyPr>
          <a:lstStyle/>
          <a:p>
            <a:r>
              <a:rPr lang="en-US" dirty="0"/>
              <a:t>Traditional </a:t>
            </a:r>
          </a:p>
        </p:txBody>
      </p:sp>
      <p:pic>
        <p:nvPicPr>
          <p:cNvPr id="1026" name="Picture 2" descr="User Space vs. Kernel Space - Simple User Space">
            <a:extLst>
              <a:ext uri="{FF2B5EF4-FFF2-40B4-BE49-F238E27FC236}">
                <a16:creationId xmlns:a16="http://schemas.microsoft.com/office/drawing/2014/main" id="{BDA8FE9A-1B60-B842-BC5B-799112E43E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0000" y="1524000"/>
            <a:ext cx="9652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59887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607AF-F769-D44B-8EF5-68C0537C071F}"/>
              </a:ext>
            </a:extLst>
          </p:cNvPr>
          <p:cNvSpPr>
            <a:spLocks noGrp="1"/>
          </p:cNvSpPr>
          <p:nvPr>
            <p:ph type="title"/>
          </p:nvPr>
        </p:nvSpPr>
        <p:spPr/>
        <p:txBody>
          <a:bodyPr>
            <a:normAutofit fontScale="90000"/>
          </a:bodyPr>
          <a:lstStyle/>
          <a:p>
            <a:r>
              <a:rPr lang="en-US" dirty="0"/>
              <a:t>Container</a:t>
            </a:r>
          </a:p>
        </p:txBody>
      </p:sp>
      <p:pic>
        <p:nvPicPr>
          <p:cNvPr id="2050" name="Picture 2" descr="User Space vs. Kernel Space - Simple Container">
            <a:extLst>
              <a:ext uri="{FF2B5EF4-FFF2-40B4-BE49-F238E27FC236}">
                <a16:creationId xmlns:a16="http://schemas.microsoft.com/office/drawing/2014/main" id="{098F9BBE-9225-7C4E-99CD-19D6DC3DCA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0000" y="1524000"/>
            <a:ext cx="9652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04123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F7360-D584-F243-A27B-986A78898BCD}"/>
              </a:ext>
            </a:extLst>
          </p:cNvPr>
          <p:cNvSpPr>
            <a:spLocks noGrp="1"/>
          </p:cNvSpPr>
          <p:nvPr>
            <p:ph type="title"/>
          </p:nvPr>
        </p:nvSpPr>
        <p:spPr/>
        <p:txBody>
          <a:bodyPr>
            <a:normAutofit fontScale="90000"/>
          </a:bodyPr>
          <a:lstStyle/>
          <a:p>
            <a:r>
              <a:rPr lang="en-US" dirty="0"/>
              <a:t>Difference Docker vs Virtual Machine</a:t>
            </a:r>
          </a:p>
        </p:txBody>
      </p:sp>
      <p:pic>
        <p:nvPicPr>
          <p:cNvPr id="4098" name="Picture 2">
            <a:extLst>
              <a:ext uri="{FF2B5EF4-FFF2-40B4-BE49-F238E27FC236}">
                <a16:creationId xmlns:a16="http://schemas.microsoft.com/office/drawing/2014/main" id="{83F63A19-2998-5947-B85E-1C085E1499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1233" y="1573964"/>
            <a:ext cx="5395071" cy="430967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6ADEB227-9A4C-4542-BA48-DE3D4934D6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65342" y="1573964"/>
            <a:ext cx="5395071" cy="43096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35986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35B86-09C2-1C43-AE29-93C495320B59}"/>
              </a:ext>
            </a:extLst>
          </p:cNvPr>
          <p:cNvSpPr>
            <a:spLocks noGrp="1"/>
          </p:cNvSpPr>
          <p:nvPr>
            <p:ph type="title"/>
          </p:nvPr>
        </p:nvSpPr>
        <p:spPr/>
        <p:txBody>
          <a:bodyPr>
            <a:normAutofit fontScale="90000"/>
          </a:bodyPr>
          <a:lstStyle/>
          <a:p>
            <a:r>
              <a:rPr lang="en-US" dirty="0"/>
              <a:t>Docker and Virtual Machines</a:t>
            </a:r>
          </a:p>
        </p:txBody>
      </p:sp>
      <p:pic>
        <p:nvPicPr>
          <p:cNvPr id="5122" name="Picture 2">
            <a:extLst>
              <a:ext uri="{FF2B5EF4-FFF2-40B4-BE49-F238E27FC236}">
                <a16:creationId xmlns:a16="http://schemas.microsoft.com/office/drawing/2014/main" id="{8B702420-8CE3-2C4D-B1A8-17BEAF6E23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9134" y="1748227"/>
            <a:ext cx="9578715" cy="40410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92102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6CE14-C83B-1B49-9AEA-417084BB4DA8}"/>
              </a:ext>
            </a:extLst>
          </p:cNvPr>
          <p:cNvSpPr>
            <a:spLocks noGrp="1"/>
          </p:cNvSpPr>
          <p:nvPr>
            <p:ph type="title"/>
          </p:nvPr>
        </p:nvSpPr>
        <p:spPr/>
        <p:txBody>
          <a:bodyPr>
            <a:normAutofit fontScale="90000"/>
          </a:bodyPr>
          <a:lstStyle/>
          <a:p>
            <a:r>
              <a:rPr lang="en-US" dirty="0"/>
              <a:t>Docker and Virtual Machines</a:t>
            </a:r>
          </a:p>
        </p:txBody>
      </p:sp>
      <p:pic>
        <p:nvPicPr>
          <p:cNvPr id="6146" name="Picture 2">
            <a:extLst>
              <a:ext uri="{FF2B5EF4-FFF2-40B4-BE49-F238E27FC236}">
                <a16:creationId xmlns:a16="http://schemas.microsoft.com/office/drawing/2014/main" id="{61480628-A803-874C-AED5-A08CB8AADF3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3810" t="18086" r="2871" b="5578"/>
          <a:stretch/>
        </p:blipFill>
        <p:spPr bwMode="auto">
          <a:xfrm>
            <a:off x="1876567" y="1064302"/>
            <a:ext cx="7719935" cy="52315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8083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D8C29-24C9-5941-B22B-E65EFC86336B}"/>
              </a:ext>
            </a:extLst>
          </p:cNvPr>
          <p:cNvSpPr>
            <a:spLocks noGrp="1"/>
          </p:cNvSpPr>
          <p:nvPr>
            <p:ph type="title"/>
          </p:nvPr>
        </p:nvSpPr>
        <p:spPr/>
        <p:txBody>
          <a:bodyPr>
            <a:normAutofit fontScale="90000"/>
          </a:bodyPr>
          <a:lstStyle/>
          <a:p>
            <a:r>
              <a:rPr lang="en-US" dirty="0"/>
              <a:t>Docker</a:t>
            </a:r>
          </a:p>
        </p:txBody>
      </p:sp>
      <p:sp>
        <p:nvSpPr>
          <p:cNvPr id="3" name="Content Placeholder 2">
            <a:extLst>
              <a:ext uri="{FF2B5EF4-FFF2-40B4-BE49-F238E27FC236}">
                <a16:creationId xmlns:a16="http://schemas.microsoft.com/office/drawing/2014/main" id="{CCB157EC-CAE5-724C-9887-812FFCE74EBC}"/>
              </a:ext>
            </a:extLst>
          </p:cNvPr>
          <p:cNvSpPr>
            <a:spLocks noGrp="1"/>
          </p:cNvSpPr>
          <p:nvPr>
            <p:ph idx="1"/>
          </p:nvPr>
        </p:nvSpPr>
        <p:spPr/>
        <p:txBody>
          <a:bodyPr/>
          <a:lstStyle/>
          <a:p>
            <a:r>
              <a:rPr lang="en-US" dirty="0"/>
              <a:t>Setting up a container environment from scratch is difficult as it is very low level</a:t>
            </a:r>
          </a:p>
          <a:p>
            <a:r>
              <a:rPr lang="en-US" dirty="0"/>
              <a:t>Docker uses Linux Containers (LXC) to offer a high level tool with many powerful yet easy functionalities.</a:t>
            </a:r>
          </a:p>
          <a:p>
            <a:endParaRPr lang="en-US" dirty="0"/>
          </a:p>
        </p:txBody>
      </p:sp>
      <p:sp>
        <p:nvSpPr>
          <p:cNvPr id="4" name="TextBox 3">
            <a:extLst>
              <a:ext uri="{FF2B5EF4-FFF2-40B4-BE49-F238E27FC236}">
                <a16:creationId xmlns:a16="http://schemas.microsoft.com/office/drawing/2014/main" id="{43495D17-A13D-F045-BDEE-1581B194291F}"/>
              </a:ext>
            </a:extLst>
          </p:cNvPr>
          <p:cNvSpPr txBox="1"/>
          <p:nvPr/>
        </p:nvSpPr>
        <p:spPr>
          <a:xfrm>
            <a:off x="1663908" y="6475751"/>
            <a:ext cx="1640193" cy="246221"/>
          </a:xfrm>
          <a:prstGeom prst="rect">
            <a:avLst/>
          </a:prstGeom>
          <a:noFill/>
        </p:spPr>
        <p:txBody>
          <a:bodyPr wrap="none" rtlCol="0">
            <a:spAutoFit/>
          </a:bodyPr>
          <a:lstStyle/>
          <a:p>
            <a:r>
              <a:rPr lang="en-US" sz="1000" dirty="0"/>
              <a:t>https://</a:t>
            </a:r>
            <a:r>
              <a:rPr lang="en-US" sz="1000" dirty="0" err="1"/>
              <a:t>linuxcontainers.org</a:t>
            </a:r>
            <a:r>
              <a:rPr lang="en-US" sz="1000" dirty="0"/>
              <a:t>/</a:t>
            </a:r>
          </a:p>
        </p:txBody>
      </p:sp>
      <p:pic>
        <p:nvPicPr>
          <p:cNvPr id="1030" name="Picture 6">
            <a:extLst>
              <a:ext uri="{FF2B5EF4-FFF2-40B4-BE49-F238E27FC236}">
                <a16:creationId xmlns:a16="http://schemas.microsoft.com/office/drawing/2014/main" id="{1F9F3B20-DF64-064A-B42C-8B02B03197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7798" y="2497137"/>
            <a:ext cx="6096002" cy="156686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chainHero - Blockaudit: The most resilient and secure audit system">
            <a:extLst>
              <a:ext uri="{FF2B5EF4-FFF2-40B4-BE49-F238E27FC236}">
                <a16:creationId xmlns:a16="http://schemas.microsoft.com/office/drawing/2014/main" id="{A9978D28-16C9-8040-BAEB-A275183C6F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5297" y="2794000"/>
            <a:ext cx="3556000" cy="127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65892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ADFFE-CACD-634B-BFB6-1F7AFA0A1750}"/>
              </a:ext>
            </a:extLst>
          </p:cNvPr>
          <p:cNvSpPr>
            <a:spLocks noGrp="1"/>
          </p:cNvSpPr>
          <p:nvPr>
            <p:ph type="title"/>
          </p:nvPr>
        </p:nvSpPr>
        <p:spPr/>
        <p:txBody>
          <a:bodyPr>
            <a:normAutofit fontScale="90000"/>
          </a:bodyPr>
          <a:lstStyle/>
          <a:p>
            <a:endParaRPr lang="en-US"/>
          </a:p>
        </p:txBody>
      </p:sp>
      <p:sp>
        <p:nvSpPr>
          <p:cNvPr id="3" name="Content Placeholder 2">
            <a:extLst>
              <a:ext uri="{FF2B5EF4-FFF2-40B4-BE49-F238E27FC236}">
                <a16:creationId xmlns:a16="http://schemas.microsoft.com/office/drawing/2014/main" id="{5B92BFC8-8BB6-3F47-912C-B32FDD6D2F55}"/>
              </a:ext>
            </a:extLst>
          </p:cNvPr>
          <p:cNvSpPr>
            <a:spLocks noGrp="1"/>
          </p:cNvSpPr>
          <p:nvPr>
            <p:ph idx="1"/>
          </p:nvPr>
        </p:nvSpPr>
        <p:spPr/>
        <p:txBody>
          <a:bodyPr>
            <a:normAutofit lnSpcReduction="10000"/>
          </a:bodyPr>
          <a:lstStyle/>
          <a:p>
            <a:r>
              <a:rPr lang="en-US" dirty="0" err="1"/>
              <a:t>Cmd</a:t>
            </a:r>
            <a:endParaRPr lang="en-US" dirty="0"/>
          </a:p>
          <a:p>
            <a:r>
              <a:rPr lang="en-US" dirty="0" err="1"/>
              <a:t>Entrypoint</a:t>
            </a:r>
            <a:r>
              <a:rPr lang="en-US" dirty="0"/>
              <a:t> (</a:t>
            </a:r>
            <a:r>
              <a:rPr lang="en-US" dirty="0" err="1"/>
              <a:t>Genrich</a:t>
            </a:r>
            <a:r>
              <a:rPr lang="en-US" dirty="0"/>
              <a:t>)</a:t>
            </a:r>
          </a:p>
          <a:p>
            <a:r>
              <a:rPr lang="en-US" dirty="0" err="1"/>
              <a:t>WorkingDir</a:t>
            </a:r>
            <a:endParaRPr lang="en-US" dirty="0"/>
          </a:p>
          <a:p>
            <a:r>
              <a:rPr lang="en-US" dirty="0"/>
              <a:t>Run Docker as user, not root. Or change </a:t>
            </a:r>
            <a:r>
              <a:rPr lang="en-US" dirty="0" err="1"/>
              <a:t>dir</a:t>
            </a:r>
            <a:endParaRPr lang="en-US" dirty="0"/>
          </a:p>
          <a:p>
            <a:r>
              <a:rPr lang="en-US" dirty="0"/>
              <a:t>Container naming</a:t>
            </a:r>
          </a:p>
          <a:p>
            <a:r>
              <a:rPr lang="en-US" dirty="0"/>
              <a:t>Container ID. Mention that </a:t>
            </a:r>
          </a:p>
          <a:p>
            <a:r>
              <a:rPr lang="en-US" dirty="0"/>
              <a:t>Pass env vars</a:t>
            </a:r>
          </a:p>
          <a:p>
            <a:r>
              <a:rPr lang="en-US" dirty="0"/>
              <a:t>Versions of images</a:t>
            </a:r>
          </a:p>
          <a:p>
            <a:r>
              <a:rPr lang="en-US" dirty="0"/>
              <a:t>Base images</a:t>
            </a:r>
          </a:p>
          <a:p>
            <a:r>
              <a:rPr lang="en-US" dirty="0"/>
              <a:t>-e TERM=</a:t>
            </a:r>
            <a:r>
              <a:rPr lang="en-US" dirty="0" err="1"/>
              <a:t>xterm</a:t>
            </a:r>
            <a:r>
              <a:rPr lang="en-US" dirty="0"/>
              <a:t> http://</a:t>
            </a:r>
            <a:r>
              <a:rPr lang="en-US" dirty="0" err="1"/>
              <a:t>www.mimastech.com</a:t>
            </a:r>
            <a:r>
              <a:rPr lang="en-US" dirty="0"/>
              <a:t>/2017/01/08/how-to-</a:t>
            </a:r>
            <a:r>
              <a:rPr lang="en-US" dirty="0" err="1"/>
              <a:t>setfix</a:t>
            </a:r>
            <a:r>
              <a:rPr lang="en-US" dirty="0"/>
              <a:t>-the-term-environment-variable-in-docker/</a:t>
            </a:r>
          </a:p>
        </p:txBody>
      </p:sp>
    </p:spTree>
    <p:extLst>
      <p:ext uri="{BB962C8B-B14F-4D97-AF65-F5344CB8AC3E}">
        <p14:creationId xmlns:p14="http://schemas.microsoft.com/office/powerpoint/2010/main" val="20160251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2EC08-FC31-2543-9491-EFEFCE339D02}"/>
              </a:ext>
            </a:extLst>
          </p:cNvPr>
          <p:cNvSpPr>
            <a:spLocks noGrp="1"/>
          </p:cNvSpPr>
          <p:nvPr>
            <p:ph type="title"/>
          </p:nvPr>
        </p:nvSpPr>
        <p:spPr/>
        <p:txBody>
          <a:bodyPr>
            <a:normAutofit fontScale="90000"/>
          </a:bodyPr>
          <a:lstStyle/>
          <a:p>
            <a:r>
              <a:rPr lang="en-US" dirty="0"/>
              <a:t>None image</a:t>
            </a:r>
          </a:p>
        </p:txBody>
      </p:sp>
      <p:sp>
        <p:nvSpPr>
          <p:cNvPr id="3" name="Content Placeholder 2">
            <a:extLst>
              <a:ext uri="{FF2B5EF4-FFF2-40B4-BE49-F238E27FC236}">
                <a16:creationId xmlns:a16="http://schemas.microsoft.com/office/drawing/2014/main" id="{A9D44094-8251-F143-8031-F926C859C366}"/>
              </a:ext>
            </a:extLst>
          </p:cNvPr>
          <p:cNvSpPr>
            <a:spLocks noGrp="1"/>
          </p:cNvSpPr>
          <p:nvPr>
            <p:ph idx="1"/>
          </p:nvPr>
        </p:nvSpPr>
        <p:spPr/>
        <p:txBody>
          <a:bodyPr>
            <a:normAutofit lnSpcReduction="10000"/>
          </a:bodyPr>
          <a:lstStyle/>
          <a:p>
            <a:pPr fontAlgn="base"/>
            <a:endParaRPr lang="en-GB" dirty="0"/>
          </a:p>
          <a:p>
            <a:pPr fontAlgn="base"/>
            <a:r>
              <a:rPr lang="en-GB" dirty="0"/>
              <a:t>The Good &lt;none&gt;:&lt;none&gt;</a:t>
            </a:r>
          </a:p>
          <a:p>
            <a:pPr fontAlgn="base"/>
            <a:r>
              <a:rPr lang="en-GB" dirty="0"/>
              <a:t>These are </a:t>
            </a:r>
            <a:r>
              <a:rPr lang="en-GB" b="1" dirty="0"/>
              <a:t>intermediate</a:t>
            </a:r>
            <a:r>
              <a:rPr lang="en-GB" dirty="0"/>
              <a:t> images and can be seen using </a:t>
            </a:r>
            <a:r>
              <a:rPr lang="en-GB" dirty="0">
                <a:latin typeface="Courier New" panose="02070309020205020404" pitchFamily="49" charset="0"/>
                <a:cs typeface="Courier New" panose="02070309020205020404" pitchFamily="49" charset="0"/>
              </a:rPr>
              <a:t>docker images -a</a:t>
            </a:r>
            <a:r>
              <a:rPr lang="en-GB" dirty="0"/>
              <a:t>. They don't result into a disk space problem, but they take space on the screen</a:t>
            </a:r>
          </a:p>
          <a:p>
            <a:pPr fontAlgn="base"/>
            <a:r>
              <a:rPr lang="en-GB" dirty="0"/>
              <a:t>The Bad &lt;none&gt;:&lt;none&gt;</a:t>
            </a:r>
          </a:p>
          <a:p>
            <a:pPr fontAlgn="base"/>
            <a:r>
              <a:rPr lang="en-GB" dirty="0"/>
              <a:t>These images are the </a:t>
            </a:r>
            <a:r>
              <a:rPr lang="en-GB" b="1" dirty="0"/>
              <a:t>dangling</a:t>
            </a:r>
            <a:r>
              <a:rPr lang="en-GB" dirty="0"/>
              <a:t> ones, which can cause disk space problems. These &lt;none&gt;:&lt;none&gt; images are being listed as part of docker images and need to be pruned: </a:t>
            </a:r>
            <a:r>
              <a:rPr lang="en-GB" dirty="0">
                <a:latin typeface="Courier New" panose="02070309020205020404" pitchFamily="49" charset="0"/>
                <a:cs typeface="Courier New" panose="02070309020205020404" pitchFamily="49" charset="0"/>
              </a:rPr>
              <a:t>docker image prune</a:t>
            </a:r>
            <a:endParaRPr lang="en-GB" dirty="0"/>
          </a:p>
          <a:p>
            <a:pPr fontAlgn="base"/>
            <a:r>
              <a:rPr lang="en-GB" dirty="0"/>
              <a:t>(a dangling file system layer in Docker is something that is unused and is not being referenced by any images. Hence we need a mechanism for Docker to clear these dangling images)</a:t>
            </a:r>
          </a:p>
          <a:p>
            <a:endParaRPr lang="en-US" dirty="0"/>
          </a:p>
        </p:txBody>
      </p:sp>
    </p:spTree>
    <p:extLst>
      <p:ext uri="{BB962C8B-B14F-4D97-AF65-F5344CB8AC3E}">
        <p14:creationId xmlns:p14="http://schemas.microsoft.com/office/powerpoint/2010/main" val="4253798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16" name="Rectangle 16"/>
          <p:cNvSpPr>
            <a:spLocks/>
          </p:cNvSpPr>
          <p:nvPr/>
        </p:nvSpPr>
        <p:spPr bwMode="auto">
          <a:xfrm>
            <a:off x="2672016" y="4547679"/>
            <a:ext cx="1572546"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Development VM</a:t>
            </a:r>
          </a:p>
        </p:txBody>
      </p:sp>
      <p:sp>
        <p:nvSpPr>
          <p:cNvPr id="25617" name="Rectangle 17"/>
          <p:cNvSpPr>
            <a:spLocks/>
          </p:cNvSpPr>
          <p:nvPr/>
        </p:nvSpPr>
        <p:spPr bwMode="auto">
          <a:xfrm>
            <a:off x="3736547" y="5146791"/>
            <a:ext cx="91358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QA server</a:t>
            </a:r>
          </a:p>
        </p:txBody>
      </p:sp>
      <p:sp>
        <p:nvSpPr>
          <p:cNvPr id="25618" name="Rectangle 18"/>
          <p:cNvSpPr>
            <a:spLocks/>
          </p:cNvSpPr>
          <p:nvPr/>
        </p:nvSpPr>
        <p:spPr bwMode="auto">
          <a:xfrm>
            <a:off x="5554495" y="4670789"/>
            <a:ext cx="114775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Public Cloud</a:t>
            </a:r>
          </a:p>
        </p:txBody>
      </p:sp>
      <p:sp>
        <p:nvSpPr>
          <p:cNvPr id="25619" name="Rectangle 19"/>
          <p:cNvSpPr>
            <a:spLocks/>
          </p:cNvSpPr>
          <p:nvPr/>
        </p:nvSpPr>
        <p:spPr bwMode="auto">
          <a:xfrm>
            <a:off x="5578692" y="5503056"/>
            <a:ext cx="1596591"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Disaster recovery</a:t>
            </a:r>
          </a:p>
        </p:txBody>
      </p:sp>
      <p:sp>
        <p:nvSpPr>
          <p:cNvPr id="25621" name="Rectangle 21"/>
          <p:cNvSpPr>
            <a:spLocks/>
          </p:cNvSpPr>
          <p:nvPr/>
        </p:nvSpPr>
        <p:spPr bwMode="auto">
          <a:xfrm>
            <a:off x="8082749" y="5971712"/>
            <a:ext cx="178164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Contributor’s laptop</a:t>
            </a:r>
          </a:p>
        </p:txBody>
      </p:sp>
      <p:sp>
        <p:nvSpPr>
          <p:cNvPr id="23" name="Rectangle 20"/>
          <p:cNvSpPr>
            <a:spLocks/>
          </p:cNvSpPr>
          <p:nvPr/>
        </p:nvSpPr>
        <p:spPr bwMode="auto">
          <a:xfrm>
            <a:off x="5612803" y="6207433"/>
            <a:ext cx="174406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Production Servers</a:t>
            </a:r>
          </a:p>
        </p:txBody>
      </p:sp>
      <p:sp>
        <p:nvSpPr>
          <p:cNvPr id="25" name="Title 1"/>
          <p:cNvSpPr>
            <a:spLocks noGrp="1"/>
          </p:cNvSpPr>
          <p:nvPr>
            <p:ph type="title"/>
          </p:nvPr>
        </p:nvSpPr>
        <p:spPr>
          <a:xfrm>
            <a:off x="828526" y="178125"/>
            <a:ext cx="10515600" cy="667609"/>
          </a:xfrm>
        </p:spPr>
        <p:txBody>
          <a:bodyPr>
            <a:normAutofit fontScale="90000"/>
          </a:bodyPr>
          <a:lstStyle/>
          <a:p>
            <a:r>
              <a:rPr lang="en-US" dirty="0"/>
              <a:t>The Challenge</a:t>
            </a:r>
          </a:p>
        </p:txBody>
      </p:sp>
      <p:sp>
        <p:nvSpPr>
          <p:cNvPr id="3" name="TextBox 2"/>
          <p:cNvSpPr txBox="1"/>
          <p:nvPr/>
        </p:nvSpPr>
        <p:spPr>
          <a:xfrm>
            <a:off x="16339" y="1824720"/>
            <a:ext cx="1565123" cy="923330"/>
          </a:xfrm>
          <a:prstGeom prst="rect">
            <a:avLst/>
          </a:prstGeom>
          <a:solidFill>
            <a:srgbClr val="1F315F"/>
          </a:solidFill>
        </p:spPr>
        <p:txBody>
          <a:bodyPr wrap="square" rtlCol="0">
            <a:spAutoFit/>
          </a:bodyPr>
          <a:lstStyle/>
          <a:p>
            <a:pPr algn="ctr"/>
            <a:r>
              <a:rPr lang="en-US" b="1" dirty="0">
                <a:solidFill>
                  <a:schemeClr val="bg1"/>
                </a:solidFill>
              </a:rPr>
              <a:t>Multitude </a:t>
            </a:r>
          </a:p>
          <a:p>
            <a:pPr algn="ctr"/>
            <a:r>
              <a:rPr lang="en-US" b="1" dirty="0">
                <a:solidFill>
                  <a:schemeClr val="bg1"/>
                </a:solidFill>
              </a:rPr>
              <a:t>of </a:t>
            </a:r>
          </a:p>
          <a:p>
            <a:pPr algn="ctr"/>
            <a:r>
              <a:rPr lang="en-US" b="1" dirty="0">
                <a:solidFill>
                  <a:schemeClr val="bg1"/>
                </a:solidFill>
              </a:rPr>
              <a:t>Stacks</a:t>
            </a:r>
          </a:p>
        </p:txBody>
      </p:sp>
      <p:sp>
        <p:nvSpPr>
          <p:cNvPr id="27" name="TextBox 26"/>
          <p:cNvSpPr txBox="1"/>
          <p:nvPr/>
        </p:nvSpPr>
        <p:spPr>
          <a:xfrm>
            <a:off x="36729" y="4926184"/>
            <a:ext cx="1669216" cy="923330"/>
          </a:xfrm>
          <a:prstGeom prst="rect">
            <a:avLst/>
          </a:prstGeom>
          <a:solidFill>
            <a:srgbClr val="1F315F"/>
          </a:solidFill>
        </p:spPr>
        <p:txBody>
          <a:bodyPr wrap="square" rtlCol="0">
            <a:spAutoFit/>
          </a:bodyPr>
          <a:lstStyle/>
          <a:p>
            <a:pPr algn="ctr"/>
            <a:r>
              <a:rPr lang="en-US" b="1" dirty="0">
                <a:solidFill>
                  <a:schemeClr val="bg1"/>
                </a:solidFill>
              </a:rPr>
              <a:t>Multiplicity of hardware environments</a:t>
            </a:r>
          </a:p>
        </p:txBody>
      </p:sp>
      <p:sp>
        <p:nvSpPr>
          <p:cNvPr id="28" name="Rectangle 20"/>
          <p:cNvSpPr>
            <a:spLocks/>
          </p:cNvSpPr>
          <p:nvPr/>
        </p:nvSpPr>
        <p:spPr bwMode="auto">
          <a:xfrm>
            <a:off x="8754666" y="4433741"/>
            <a:ext cx="97911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Production </a:t>
            </a:r>
          </a:p>
          <a:p>
            <a:pPr algn="ctr"/>
            <a:r>
              <a:rPr lang="en-US" sz="1600" dirty="0">
                <a:ea typeface="Gill Sans" charset="0"/>
                <a:cs typeface="Gill Sans" charset="0"/>
              </a:rPr>
              <a:t>Cluster</a:t>
            </a:r>
          </a:p>
        </p:txBody>
      </p:sp>
      <p:pic>
        <p:nvPicPr>
          <p:cNvPr id="35"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376425" y="4950117"/>
            <a:ext cx="1077473" cy="6924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36" name="Rectangle 19"/>
          <p:cNvSpPr>
            <a:spLocks/>
          </p:cNvSpPr>
          <p:nvPr/>
        </p:nvSpPr>
        <p:spPr bwMode="auto">
          <a:xfrm>
            <a:off x="2150311" y="5892147"/>
            <a:ext cx="1261564"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Data Center(s)</a:t>
            </a:r>
          </a:p>
        </p:txBody>
      </p:sp>
      <p:pic>
        <p:nvPicPr>
          <p:cNvPr id="38" name="Picture 19"/>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13568" y="4520916"/>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9" name="Picture 17"/>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992261" y="6270687"/>
            <a:ext cx="409763" cy="325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40" name="Picture 21"/>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160595" y="5872360"/>
            <a:ext cx="832434" cy="639051"/>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4" name="Picture 3"/>
          <p:cNvPicPr>
            <a:picLocks noChangeAspect="1"/>
          </p:cNvPicPr>
          <p:nvPr/>
        </p:nvPicPr>
        <p:blipFill>
          <a:blip r:embed="rId7" cstate="print"/>
          <a:stretch>
            <a:fillRect/>
          </a:stretch>
        </p:blipFill>
        <p:spPr>
          <a:xfrm>
            <a:off x="8916388" y="4990488"/>
            <a:ext cx="542373" cy="745566"/>
          </a:xfrm>
          <a:prstGeom prst="rect">
            <a:avLst/>
          </a:prstGeom>
        </p:spPr>
      </p:pic>
      <p:pic>
        <p:nvPicPr>
          <p:cNvPr id="49" name="Picture 22"/>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959698" y="4621542"/>
            <a:ext cx="1392812" cy="838965"/>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63" name="Freeform 62"/>
          <p:cNvSpPr/>
          <p:nvPr/>
        </p:nvSpPr>
        <p:spPr>
          <a:xfrm>
            <a:off x="6875955" y="1396956"/>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dirty="0"/>
          </a:p>
        </p:txBody>
      </p:sp>
      <p:sp>
        <p:nvSpPr>
          <p:cNvPr id="69" name="Freeform 68"/>
          <p:cNvSpPr/>
          <p:nvPr/>
        </p:nvSpPr>
        <p:spPr>
          <a:xfrm>
            <a:off x="6875955" y="1667015"/>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a:p>
        </p:txBody>
      </p:sp>
      <p:grpSp>
        <p:nvGrpSpPr>
          <p:cNvPr id="17" name="Group 16">
            <a:extLst>
              <a:ext uri="{FF2B5EF4-FFF2-40B4-BE49-F238E27FC236}">
                <a16:creationId xmlns:a16="http://schemas.microsoft.com/office/drawing/2014/main" id="{498A951B-172F-F947-B1C8-B381CD71D8F8}"/>
              </a:ext>
            </a:extLst>
          </p:cNvPr>
          <p:cNvGrpSpPr/>
          <p:nvPr/>
        </p:nvGrpSpPr>
        <p:grpSpPr>
          <a:xfrm>
            <a:off x="6456341" y="2275944"/>
            <a:ext cx="2042369" cy="782908"/>
            <a:chOff x="7978156" y="3088393"/>
            <a:chExt cx="2042369" cy="782908"/>
          </a:xfrm>
        </p:grpSpPr>
        <p:sp>
          <p:nvSpPr>
            <p:cNvPr id="25608" name="Rectangle 8"/>
            <p:cNvSpPr>
              <a:spLocks/>
            </p:cNvSpPr>
            <p:nvPr/>
          </p:nvSpPr>
          <p:spPr bwMode="auto">
            <a:xfrm>
              <a:off x="8413459" y="3088393"/>
              <a:ext cx="132087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API endpoint</a:t>
              </a:r>
            </a:p>
          </p:txBody>
        </p:sp>
        <p:sp>
          <p:nvSpPr>
            <p:cNvPr id="25615" name="Rectangle 15"/>
            <p:cNvSpPr>
              <a:spLocks/>
            </p:cNvSpPr>
            <p:nvPr/>
          </p:nvSpPr>
          <p:spPr bwMode="auto">
            <a:xfrm>
              <a:off x="8334165" y="3325201"/>
              <a:ext cx="1686360"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Python 2.7 + Flask + </a:t>
              </a:r>
              <a:r>
                <a:rPr lang="en-US" sz="1050" dirty="0" err="1">
                  <a:solidFill>
                    <a:srgbClr val="282828"/>
                  </a:solidFill>
                  <a:ea typeface="Gill Sans" charset="0"/>
                  <a:cs typeface="Gill Sans" charset="0"/>
                </a:rPr>
                <a:t>pyredis</a:t>
              </a:r>
              <a:r>
                <a:rPr lang="en-US" sz="1050" dirty="0">
                  <a:solidFill>
                    <a:srgbClr val="282828"/>
                  </a:solidFill>
                  <a:ea typeface="Gill Sans" charset="0"/>
                  <a:cs typeface="Gill Sans" charset="0"/>
                </a:rPr>
                <a:t> + </a:t>
              </a:r>
            </a:p>
            <a:p>
              <a:pPr algn="ctr"/>
              <a:r>
                <a:rPr lang="en-US" sz="1050" dirty="0">
                  <a:solidFill>
                    <a:srgbClr val="282828"/>
                  </a:solidFill>
                  <a:ea typeface="Gill Sans" charset="0"/>
                  <a:cs typeface="Gill Sans" charset="0"/>
                </a:rPr>
                <a:t>celery + </a:t>
              </a:r>
              <a:r>
                <a:rPr lang="en-US" sz="1050" dirty="0" err="1">
                  <a:solidFill>
                    <a:srgbClr val="282828"/>
                  </a:solidFill>
                  <a:ea typeface="Gill Sans" charset="0"/>
                  <a:cs typeface="Gill Sans" charset="0"/>
                </a:rPr>
                <a:t>psycopg</a:t>
              </a: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postgresql</a:t>
              </a:r>
              <a:r>
                <a:rPr lang="en-US" sz="1050" dirty="0">
                  <a:solidFill>
                    <a:srgbClr val="282828"/>
                  </a:solidFill>
                  <a:ea typeface="Gill Sans" charset="0"/>
                  <a:cs typeface="Gill Sans" charset="0"/>
                </a:rPr>
                <a:t>-client</a:t>
              </a:r>
            </a:p>
          </p:txBody>
        </p:sp>
        <p:grpSp>
          <p:nvGrpSpPr>
            <p:cNvPr id="10" name="Group 9">
              <a:extLst>
                <a:ext uri="{FF2B5EF4-FFF2-40B4-BE49-F238E27FC236}">
                  <a16:creationId xmlns:a16="http://schemas.microsoft.com/office/drawing/2014/main" id="{77E9107C-97F5-214A-AF2F-BCE7F3196C71}"/>
                </a:ext>
              </a:extLst>
            </p:cNvPr>
            <p:cNvGrpSpPr/>
            <p:nvPr/>
          </p:nvGrpSpPr>
          <p:grpSpPr>
            <a:xfrm>
              <a:off x="7978156" y="3123370"/>
              <a:ext cx="362328" cy="429143"/>
              <a:chOff x="7829071" y="2984224"/>
              <a:chExt cx="362328" cy="429143"/>
            </a:xfrm>
          </p:grpSpPr>
          <p:sp>
            <p:nvSpPr>
              <p:cNvPr id="62" name="Freeform 61"/>
              <p:cNvSpPr/>
              <p:nvPr/>
            </p:nvSpPr>
            <p:spPr>
              <a:xfrm>
                <a:off x="7978546" y="298422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64" name="Freeform 63"/>
              <p:cNvSpPr/>
              <p:nvPr/>
            </p:nvSpPr>
            <p:spPr>
              <a:xfrm>
                <a:off x="7829071" y="298422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65" name="Freeform 64"/>
              <p:cNvSpPr/>
              <p:nvPr/>
            </p:nvSpPr>
            <p:spPr>
              <a:xfrm>
                <a:off x="7903522" y="311925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67" name="Freeform 66"/>
              <p:cNvSpPr/>
              <p:nvPr/>
            </p:nvSpPr>
            <p:spPr>
              <a:xfrm>
                <a:off x="8052997" y="311925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68" name="Freeform 67"/>
              <p:cNvSpPr/>
              <p:nvPr/>
            </p:nvSpPr>
            <p:spPr>
              <a:xfrm>
                <a:off x="7978546" y="325428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0" name="Freeform 69"/>
              <p:cNvSpPr/>
              <p:nvPr/>
            </p:nvSpPr>
            <p:spPr>
              <a:xfrm>
                <a:off x="7829071" y="325428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grpSp>
        <p:nvGrpSpPr>
          <p:cNvPr id="11" name="Group 10">
            <a:extLst>
              <a:ext uri="{FF2B5EF4-FFF2-40B4-BE49-F238E27FC236}">
                <a16:creationId xmlns:a16="http://schemas.microsoft.com/office/drawing/2014/main" id="{088BCE3E-4D7C-4948-94DE-9D1F50B90856}"/>
              </a:ext>
            </a:extLst>
          </p:cNvPr>
          <p:cNvGrpSpPr/>
          <p:nvPr/>
        </p:nvGrpSpPr>
        <p:grpSpPr>
          <a:xfrm>
            <a:off x="2050528" y="1276874"/>
            <a:ext cx="1748579" cy="697565"/>
            <a:chOff x="1937794" y="1640128"/>
            <a:chExt cx="1748579" cy="697565"/>
          </a:xfrm>
        </p:grpSpPr>
        <p:sp>
          <p:nvSpPr>
            <p:cNvPr id="25602" name="Rectangle 2"/>
            <p:cNvSpPr>
              <a:spLocks/>
            </p:cNvSpPr>
            <p:nvPr/>
          </p:nvSpPr>
          <p:spPr bwMode="auto">
            <a:xfrm>
              <a:off x="2163516" y="1640128"/>
              <a:ext cx="142346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Static website</a:t>
              </a:r>
            </a:p>
          </p:txBody>
        </p:sp>
        <p:sp>
          <p:nvSpPr>
            <p:cNvPr id="25609" name="Rectangle 9"/>
            <p:cNvSpPr>
              <a:spLocks/>
            </p:cNvSpPr>
            <p:nvPr/>
          </p:nvSpPr>
          <p:spPr bwMode="auto">
            <a:xfrm>
              <a:off x="2172879" y="1791593"/>
              <a:ext cx="1513494"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err="1">
                  <a:solidFill>
                    <a:srgbClr val="282828"/>
                  </a:solidFill>
                  <a:ea typeface="Gill Sans" charset="0"/>
                  <a:cs typeface="Gill Sans" charset="0"/>
                </a:rPr>
                <a:t>nginx</a:t>
              </a:r>
              <a:r>
                <a:rPr lang="en-US" sz="1050" dirty="0">
                  <a:solidFill>
                    <a:srgbClr val="282828"/>
                  </a:solidFill>
                  <a:ea typeface="Gill Sans" charset="0"/>
                  <a:cs typeface="Gill Sans" charset="0"/>
                </a:rPr>
                <a:t> 1.5 + </a:t>
              </a:r>
              <a:r>
                <a:rPr lang="en-US" sz="1050" dirty="0" err="1">
                  <a:solidFill>
                    <a:srgbClr val="282828"/>
                  </a:solidFill>
                  <a:ea typeface="Gill Sans" charset="0"/>
                  <a:cs typeface="Gill Sans" charset="0"/>
                </a:rPr>
                <a:t>modsecurity</a:t>
              </a: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openssl</a:t>
              </a:r>
              <a:r>
                <a:rPr lang="en-US" sz="1050" dirty="0">
                  <a:solidFill>
                    <a:srgbClr val="282828"/>
                  </a:solidFill>
                  <a:ea typeface="Gill Sans" charset="0"/>
                  <a:cs typeface="Gill Sans" charset="0"/>
                </a:rPr>
                <a:t> + bootstrap 2</a:t>
              </a:r>
            </a:p>
          </p:txBody>
        </p:sp>
        <p:grpSp>
          <p:nvGrpSpPr>
            <p:cNvPr id="5" name="Group 4">
              <a:extLst>
                <a:ext uri="{FF2B5EF4-FFF2-40B4-BE49-F238E27FC236}">
                  <a16:creationId xmlns:a16="http://schemas.microsoft.com/office/drawing/2014/main" id="{272F8470-2178-9046-9CDD-247A2B638878}"/>
                </a:ext>
              </a:extLst>
            </p:cNvPr>
            <p:cNvGrpSpPr/>
            <p:nvPr/>
          </p:nvGrpSpPr>
          <p:grpSpPr>
            <a:xfrm>
              <a:off x="1937794" y="1655767"/>
              <a:ext cx="287878" cy="294113"/>
              <a:chOff x="1500474" y="1655767"/>
              <a:chExt cx="287878" cy="294113"/>
            </a:xfrm>
          </p:grpSpPr>
          <p:sp>
            <p:nvSpPr>
              <p:cNvPr id="71" name="Freeform 70"/>
              <p:cNvSpPr/>
              <p:nvPr/>
            </p:nvSpPr>
            <p:spPr>
              <a:xfrm>
                <a:off x="1574925" y="165576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2" name="Freeform 71"/>
              <p:cNvSpPr/>
              <p:nvPr/>
            </p:nvSpPr>
            <p:spPr>
              <a:xfrm>
                <a:off x="1649949" y="179079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3" name="Freeform 72"/>
              <p:cNvSpPr/>
              <p:nvPr/>
            </p:nvSpPr>
            <p:spPr>
              <a:xfrm>
                <a:off x="1500474" y="179079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grpSp>
        <p:nvGrpSpPr>
          <p:cNvPr id="15" name="Group 14">
            <a:extLst>
              <a:ext uri="{FF2B5EF4-FFF2-40B4-BE49-F238E27FC236}">
                <a16:creationId xmlns:a16="http://schemas.microsoft.com/office/drawing/2014/main" id="{B771DE49-913F-C94A-A6F6-394A27BE9E2B}"/>
              </a:ext>
            </a:extLst>
          </p:cNvPr>
          <p:cNvGrpSpPr/>
          <p:nvPr/>
        </p:nvGrpSpPr>
        <p:grpSpPr>
          <a:xfrm>
            <a:off x="4895950" y="1335226"/>
            <a:ext cx="1543978" cy="603389"/>
            <a:chOff x="4995890" y="1387301"/>
            <a:chExt cx="1543978" cy="603389"/>
          </a:xfrm>
        </p:grpSpPr>
        <p:sp>
          <p:nvSpPr>
            <p:cNvPr id="25604" name="Rectangle 4"/>
            <p:cNvSpPr>
              <a:spLocks/>
            </p:cNvSpPr>
            <p:nvPr/>
          </p:nvSpPr>
          <p:spPr bwMode="auto">
            <a:xfrm>
              <a:off x="5283733" y="1397312"/>
              <a:ext cx="87203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User DB</a:t>
              </a:r>
            </a:p>
          </p:txBody>
        </p:sp>
        <p:sp>
          <p:nvSpPr>
            <p:cNvPr id="25610" name="Rectangle 10"/>
            <p:cNvSpPr>
              <a:spLocks/>
            </p:cNvSpPr>
            <p:nvPr/>
          </p:nvSpPr>
          <p:spPr bwMode="auto">
            <a:xfrm>
              <a:off x="5034143" y="1598914"/>
              <a:ext cx="1242328"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err="1">
                  <a:solidFill>
                    <a:srgbClr val="282828"/>
                  </a:solidFill>
                  <a:ea typeface="Gill Sans" charset="0"/>
                  <a:cs typeface="Gill Sans" charset="0"/>
                </a:rPr>
                <a:t>postgresql</a:t>
              </a:r>
              <a:r>
                <a:rPr lang="en-US" sz="1050" dirty="0">
                  <a:solidFill>
                    <a:srgbClr val="282828"/>
                  </a:solidFill>
                  <a:ea typeface="Gill Sans" charset="0"/>
                  <a:cs typeface="Gill Sans" charset="0"/>
                </a:rPr>
                <a:t> + pgv8 + v8</a:t>
              </a:r>
            </a:p>
            <a:p>
              <a:pPr algn="ctr"/>
              <a:r>
                <a:rPr lang="en-US" sz="1050" dirty="0">
                  <a:solidFill>
                    <a:srgbClr val="282828"/>
                  </a:solidFill>
                  <a:ea typeface="Gill Sans" charset="0"/>
                  <a:cs typeface="Gill Sans" charset="0"/>
                </a:rPr>
                <a:t>HDF5 + </a:t>
              </a:r>
              <a:r>
                <a:rPr lang="en-US" sz="1050" dirty="0" err="1">
                  <a:solidFill>
                    <a:srgbClr val="282828"/>
                  </a:solidFill>
                  <a:ea typeface="Gill Sans" charset="0"/>
                  <a:cs typeface="Gill Sans" charset="0"/>
                </a:rPr>
                <a:t>kita</a:t>
              </a:r>
              <a:endParaRPr lang="en-US" sz="1050" dirty="0">
                <a:solidFill>
                  <a:srgbClr val="282828"/>
                </a:solidFill>
                <a:ea typeface="Gill Sans" charset="0"/>
                <a:cs typeface="Gill Sans" charset="0"/>
              </a:endParaRPr>
            </a:p>
          </p:txBody>
        </p:sp>
        <p:sp>
          <p:nvSpPr>
            <p:cNvPr id="66" name="Freeform 65"/>
            <p:cNvSpPr/>
            <p:nvPr/>
          </p:nvSpPr>
          <p:spPr>
            <a:xfrm>
              <a:off x="6368058" y="1895240"/>
              <a:ext cx="171810" cy="95450"/>
            </a:xfrm>
            <a:custGeom>
              <a:avLst/>
              <a:gdLst>
                <a:gd name="connsiteX0" fmla="*/ 0 w 784997"/>
                <a:gd name="connsiteY0" fmla="*/ 0 h 436109"/>
                <a:gd name="connsiteX1" fmla="*/ 784997 w 784997"/>
                <a:gd name="connsiteY1" fmla="*/ 0 h 436109"/>
                <a:gd name="connsiteX2" fmla="*/ 784997 w 784997"/>
                <a:gd name="connsiteY2" fmla="*/ 436109 h 436109"/>
                <a:gd name="connsiteX3" fmla="*/ 0 w 784997"/>
                <a:gd name="connsiteY3" fmla="*/ 436109 h 436109"/>
                <a:gd name="connsiteX4" fmla="*/ 0 w 784997"/>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997" h="436109">
                  <a:moveTo>
                    <a:pt x="0" y="0"/>
                  </a:moveTo>
                  <a:lnTo>
                    <a:pt x="784997" y="0"/>
                  </a:lnTo>
                  <a:lnTo>
                    <a:pt x="784997"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r" defTabSz="889000">
                <a:lnSpc>
                  <a:spcPct val="90000"/>
                </a:lnSpc>
                <a:spcBef>
                  <a:spcPct val="0"/>
                </a:spcBef>
                <a:spcAft>
                  <a:spcPct val="35000"/>
                </a:spcAft>
              </a:pPr>
              <a:endParaRPr lang="en-US" sz="2000" kern="1200" dirty="0"/>
            </a:p>
          </p:txBody>
        </p:sp>
        <p:grpSp>
          <p:nvGrpSpPr>
            <p:cNvPr id="2" name="Group 1">
              <a:extLst>
                <a:ext uri="{FF2B5EF4-FFF2-40B4-BE49-F238E27FC236}">
                  <a16:creationId xmlns:a16="http://schemas.microsoft.com/office/drawing/2014/main" id="{F40E2DFE-3464-C647-B760-D636A13F1896}"/>
                </a:ext>
              </a:extLst>
            </p:cNvPr>
            <p:cNvGrpSpPr/>
            <p:nvPr/>
          </p:nvGrpSpPr>
          <p:grpSpPr>
            <a:xfrm>
              <a:off x="4995890" y="1387301"/>
              <a:ext cx="287878" cy="294113"/>
              <a:chOff x="4846805" y="1258094"/>
              <a:chExt cx="287878" cy="294113"/>
            </a:xfrm>
          </p:grpSpPr>
          <p:sp>
            <p:nvSpPr>
              <p:cNvPr id="74" name="Freeform 73"/>
              <p:cNvSpPr/>
              <p:nvPr/>
            </p:nvSpPr>
            <p:spPr>
              <a:xfrm>
                <a:off x="4996280" y="125809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5" name="Freeform 74"/>
              <p:cNvSpPr/>
              <p:nvPr/>
            </p:nvSpPr>
            <p:spPr>
              <a:xfrm>
                <a:off x="4846805" y="125809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76" name="Freeform 75"/>
              <p:cNvSpPr/>
              <p:nvPr/>
            </p:nvSpPr>
            <p:spPr>
              <a:xfrm>
                <a:off x="4921256" y="139312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grpSp>
      </p:grpSp>
      <p:grpSp>
        <p:nvGrpSpPr>
          <p:cNvPr id="16" name="Group 15">
            <a:extLst>
              <a:ext uri="{FF2B5EF4-FFF2-40B4-BE49-F238E27FC236}">
                <a16:creationId xmlns:a16="http://schemas.microsoft.com/office/drawing/2014/main" id="{71B7203F-EE8A-6943-A6B3-340596390060}"/>
              </a:ext>
            </a:extLst>
          </p:cNvPr>
          <p:cNvGrpSpPr/>
          <p:nvPr/>
        </p:nvGrpSpPr>
        <p:grpSpPr>
          <a:xfrm>
            <a:off x="8058980" y="1685909"/>
            <a:ext cx="1568152" cy="584774"/>
            <a:chOff x="8499055" y="1710154"/>
            <a:chExt cx="1568152" cy="584774"/>
          </a:xfrm>
        </p:grpSpPr>
        <p:sp>
          <p:nvSpPr>
            <p:cNvPr id="25606" name="Rectangle 6"/>
            <p:cNvSpPr>
              <a:spLocks/>
            </p:cNvSpPr>
            <p:nvPr/>
          </p:nvSpPr>
          <p:spPr bwMode="auto">
            <a:xfrm>
              <a:off x="8759157" y="1710154"/>
              <a:ext cx="130805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Analytics DB</a:t>
              </a:r>
            </a:p>
          </p:txBody>
        </p:sp>
        <p:sp>
          <p:nvSpPr>
            <p:cNvPr id="25611" name="Rectangle 11"/>
            <p:cNvSpPr>
              <a:spLocks/>
            </p:cNvSpPr>
            <p:nvPr/>
          </p:nvSpPr>
          <p:spPr bwMode="auto">
            <a:xfrm>
              <a:off x="8812982" y="1971763"/>
              <a:ext cx="1242327"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err="1">
                  <a:solidFill>
                    <a:srgbClr val="282828"/>
                  </a:solidFill>
                  <a:ea typeface="Gill Sans" charset="0"/>
                  <a:cs typeface="Gill Sans" charset="0"/>
                </a:rPr>
                <a:t>hadoop</a:t>
              </a:r>
              <a:r>
                <a:rPr lang="en-US" sz="1050" dirty="0">
                  <a:solidFill>
                    <a:srgbClr val="282828"/>
                  </a:solidFill>
                  <a:ea typeface="Gill Sans" charset="0"/>
                  <a:cs typeface="Gill Sans" charset="0"/>
                </a:rPr>
                <a:t> + hive + thrift </a:t>
              </a:r>
            </a:p>
            <a:p>
              <a:pPr algn="ctr"/>
              <a:r>
                <a:rPr lang="en-US" sz="1050" dirty="0">
                  <a:solidFill>
                    <a:srgbClr val="282828"/>
                  </a:solidFill>
                  <a:ea typeface="Gill Sans" charset="0"/>
                  <a:cs typeface="Gill Sans" charset="0"/>
                </a:rPr>
                <a:t>+ OpenJDK</a:t>
              </a:r>
            </a:p>
          </p:txBody>
        </p:sp>
        <p:grpSp>
          <p:nvGrpSpPr>
            <p:cNvPr id="7" name="Group 6">
              <a:extLst>
                <a:ext uri="{FF2B5EF4-FFF2-40B4-BE49-F238E27FC236}">
                  <a16:creationId xmlns:a16="http://schemas.microsoft.com/office/drawing/2014/main" id="{9005C7D1-1275-FE4B-AA28-6460E7482922}"/>
                </a:ext>
              </a:extLst>
            </p:cNvPr>
            <p:cNvGrpSpPr/>
            <p:nvPr/>
          </p:nvGrpSpPr>
          <p:grpSpPr>
            <a:xfrm>
              <a:off x="8499055" y="1740065"/>
              <a:ext cx="289959" cy="294536"/>
              <a:chOff x="8499055" y="1740065"/>
              <a:chExt cx="289959" cy="294536"/>
            </a:xfrm>
          </p:grpSpPr>
          <p:sp>
            <p:nvSpPr>
              <p:cNvPr id="89" name="Freeform 88"/>
              <p:cNvSpPr/>
              <p:nvPr/>
            </p:nvSpPr>
            <p:spPr>
              <a:xfrm>
                <a:off x="8650611" y="1875518"/>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0" name="Freeform 89"/>
              <p:cNvSpPr/>
              <p:nvPr/>
            </p:nvSpPr>
            <p:spPr>
              <a:xfrm>
                <a:off x="8573506" y="174006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91" name="Freeform 90"/>
              <p:cNvSpPr/>
              <p:nvPr/>
            </p:nvSpPr>
            <p:spPr>
              <a:xfrm>
                <a:off x="8499055" y="187509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grpSp>
      </p:grpSp>
      <p:grpSp>
        <p:nvGrpSpPr>
          <p:cNvPr id="12" name="Group 11">
            <a:extLst>
              <a:ext uri="{FF2B5EF4-FFF2-40B4-BE49-F238E27FC236}">
                <a16:creationId xmlns:a16="http://schemas.microsoft.com/office/drawing/2014/main" id="{58B9F2B0-B525-F94D-BCD5-AF72C5C14B05}"/>
              </a:ext>
            </a:extLst>
          </p:cNvPr>
          <p:cNvGrpSpPr/>
          <p:nvPr/>
        </p:nvGrpSpPr>
        <p:grpSpPr>
          <a:xfrm>
            <a:off x="1954164" y="2219916"/>
            <a:ext cx="2300666" cy="691133"/>
            <a:chOff x="1666066" y="2583170"/>
            <a:chExt cx="2300666" cy="691133"/>
          </a:xfrm>
        </p:grpSpPr>
        <p:sp>
          <p:nvSpPr>
            <p:cNvPr id="25607" name="Rectangle 7"/>
            <p:cNvSpPr>
              <a:spLocks/>
            </p:cNvSpPr>
            <p:nvPr/>
          </p:nvSpPr>
          <p:spPr bwMode="auto">
            <a:xfrm>
              <a:off x="1863592" y="2601204"/>
              <a:ext cx="210314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Background workers</a:t>
              </a:r>
            </a:p>
          </p:txBody>
        </p:sp>
        <p:sp>
          <p:nvSpPr>
            <p:cNvPr id="25614" name="Rectangle 14"/>
            <p:cNvSpPr>
              <a:spLocks/>
            </p:cNvSpPr>
            <p:nvPr/>
          </p:nvSpPr>
          <p:spPr bwMode="auto">
            <a:xfrm>
              <a:off x="1953943" y="2728203"/>
              <a:ext cx="1869494"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Python 3.9 + </a:t>
              </a:r>
              <a:r>
                <a:rPr lang="en-US" sz="1050" dirty="0" err="1">
                  <a:solidFill>
                    <a:srgbClr val="282828"/>
                  </a:solidFill>
                  <a:ea typeface="Gill Sans" charset="0"/>
                  <a:cs typeface="Gill Sans" charset="0"/>
                </a:rPr>
                <a:t>genrich</a:t>
              </a: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ataqv</a:t>
              </a:r>
              <a:endParaRPr lang="en-US" sz="1050" dirty="0">
                <a:solidFill>
                  <a:srgbClr val="282828"/>
                </a:solidFill>
                <a:ea typeface="Gill Sans" charset="0"/>
                <a:cs typeface="Gill Sans" charset="0"/>
              </a:endParaRPr>
            </a:p>
            <a:p>
              <a:pPr algn="ctr"/>
              <a:r>
                <a:rPr lang="en-US" sz="1050" dirty="0">
                  <a:solidFill>
                    <a:srgbClr val="282828"/>
                  </a:solidFill>
                  <a:ea typeface="Gill Sans" charset="0"/>
                  <a:cs typeface="Gill Sans" charset="0"/>
                </a:rPr>
                <a:t>  + </a:t>
              </a:r>
              <a:r>
                <a:rPr lang="en-US" sz="1050" dirty="0" err="1">
                  <a:solidFill>
                    <a:srgbClr val="282828"/>
                  </a:solidFill>
                  <a:ea typeface="Gill Sans" charset="0"/>
                  <a:cs typeface="Gill Sans" charset="0"/>
                </a:rPr>
                <a:t>phantomjs</a:t>
              </a:r>
              <a:endParaRPr lang="en-US" sz="1050" dirty="0">
                <a:solidFill>
                  <a:srgbClr val="282828"/>
                </a:solidFill>
                <a:ea typeface="Gill Sans" charset="0"/>
                <a:cs typeface="Gill Sans" charset="0"/>
              </a:endParaRPr>
            </a:p>
          </p:txBody>
        </p:sp>
        <p:grpSp>
          <p:nvGrpSpPr>
            <p:cNvPr id="8" name="Group 7">
              <a:extLst>
                <a:ext uri="{FF2B5EF4-FFF2-40B4-BE49-F238E27FC236}">
                  <a16:creationId xmlns:a16="http://schemas.microsoft.com/office/drawing/2014/main" id="{7695BCB7-0F99-5A46-A664-AEE33F3A32AC}"/>
                </a:ext>
              </a:extLst>
            </p:cNvPr>
            <p:cNvGrpSpPr/>
            <p:nvPr/>
          </p:nvGrpSpPr>
          <p:grpSpPr>
            <a:xfrm>
              <a:off x="1666066" y="2583170"/>
              <a:ext cx="287877" cy="429143"/>
              <a:chOff x="1497103" y="2483780"/>
              <a:chExt cx="287877" cy="429143"/>
            </a:xfrm>
          </p:grpSpPr>
          <p:sp>
            <p:nvSpPr>
              <p:cNvPr id="95" name="Freeform 94"/>
              <p:cNvSpPr/>
              <p:nvPr/>
            </p:nvSpPr>
            <p:spPr>
              <a:xfrm>
                <a:off x="1572127" y="2483780"/>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6" name="Freeform 95"/>
              <p:cNvSpPr/>
              <p:nvPr/>
            </p:nvSpPr>
            <p:spPr>
              <a:xfrm>
                <a:off x="1497103" y="2618810"/>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7" name="Freeform 96"/>
              <p:cNvSpPr/>
              <p:nvPr/>
            </p:nvSpPr>
            <p:spPr>
              <a:xfrm>
                <a:off x="1646578" y="2618810"/>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98" name="Freeform 97"/>
              <p:cNvSpPr/>
              <p:nvPr/>
            </p:nvSpPr>
            <p:spPr>
              <a:xfrm>
                <a:off x="1572127" y="2753840"/>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grpSp>
      </p:grpSp>
      <p:grpSp>
        <p:nvGrpSpPr>
          <p:cNvPr id="13" name="Group 12">
            <a:extLst>
              <a:ext uri="{FF2B5EF4-FFF2-40B4-BE49-F238E27FC236}">
                <a16:creationId xmlns:a16="http://schemas.microsoft.com/office/drawing/2014/main" id="{03753A28-7FE0-C64F-8DEE-5590F51FED58}"/>
              </a:ext>
            </a:extLst>
          </p:cNvPr>
          <p:cNvGrpSpPr/>
          <p:nvPr/>
        </p:nvGrpSpPr>
        <p:grpSpPr>
          <a:xfrm>
            <a:off x="6605636" y="1217071"/>
            <a:ext cx="1178139" cy="585012"/>
            <a:chOff x="7102315" y="1696812"/>
            <a:chExt cx="1178139" cy="585012"/>
          </a:xfrm>
        </p:grpSpPr>
        <p:sp>
          <p:nvSpPr>
            <p:cNvPr id="25605" name="Rectangle 5"/>
            <p:cNvSpPr>
              <a:spLocks/>
            </p:cNvSpPr>
            <p:nvPr/>
          </p:nvSpPr>
          <p:spPr bwMode="auto">
            <a:xfrm>
              <a:off x="7381311" y="1707064"/>
              <a:ext cx="69249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Queue</a:t>
              </a:r>
            </a:p>
          </p:txBody>
        </p:sp>
        <p:sp>
          <p:nvSpPr>
            <p:cNvPr id="25613" name="Rectangle 13"/>
            <p:cNvSpPr>
              <a:spLocks/>
            </p:cNvSpPr>
            <p:nvPr/>
          </p:nvSpPr>
          <p:spPr bwMode="auto">
            <a:xfrm>
              <a:off x="7189080" y="1984866"/>
              <a:ext cx="1091374" cy="29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Redis + </a:t>
              </a:r>
            </a:p>
            <a:p>
              <a:pPr algn="ctr"/>
              <a:r>
                <a:rPr lang="en-US" sz="1050" dirty="0" err="1">
                  <a:solidFill>
                    <a:srgbClr val="282828"/>
                  </a:solidFill>
                  <a:ea typeface="Gill Sans" charset="0"/>
                  <a:cs typeface="Gill Sans" charset="0"/>
                </a:rPr>
                <a:t>redis</a:t>
              </a:r>
              <a:r>
                <a:rPr lang="en-US" sz="1050" dirty="0">
                  <a:solidFill>
                    <a:srgbClr val="282828"/>
                  </a:solidFill>
                  <a:ea typeface="Gill Sans" charset="0"/>
                  <a:cs typeface="Gill Sans" charset="0"/>
                </a:rPr>
                <a:t>-sentinel</a:t>
              </a:r>
            </a:p>
          </p:txBody>
        </p:sp>
        <p:grpSp>
          <p:nvGrpSpPr>
            <p:cNvPr id="6" name="Group 5">
              <a:extLst>
                <a:ext uri="{FF2B5EF4-FFF2-40B4-BE49-F238E27FC236}">
                  <a16:creationId xmlns:a16="http://schemas.microsoft.com/office/drawing/2014/main" id="{0423C65C-3D2D-804C-B163-CE337C3C70BB}"/>
                </a:ext>
              </a:extLst>
            </p:cNvPr>
            <p:cNvGrpSpPr/>
            <p:nvPr/>
          </p:nvGrpSpPr>
          <p:grpSpPr>
            <a:xfrm>
              <a:off x="7102315" y="1696812"/>
              <a:ext cx="287878" cy="429143"/>
              <a:chOff x="7002925" y="1657056"/>
              <a:chExt cx="287878" cy="429143"/>
            </a:xfrm>
          </p:grpSpPr>
          <p:sp>
            <p:nvSpPr>
              <p:cNvPr id="99" name="Freeform 98"/>
              <p:cNvSpPr/>
              <p:nvPr/>
            </p:nvSpPr>
            <p:spPr>
              <a:xfrm>
                <a:off x="7152400" y="165705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0" name="Freeform 99"/>
              <p:cNvSpPr/>
              <p:nvPr/>
            </p:nvSpPr>
            <p:spPr>
              <a:xfrm>
                <a:off x="7002925" y="165705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1" name="Freeform 100"/>
              <p:cNvSpPr/>
              <p:nvPr/>
            </p:nvSpPr>
            <p:spPr>
              <a:xfrm>
                <a:off x="7077376" y="179208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2" name="Freeform 101"/>
              <p:cNvSpPr/>
              <p:nvPr/>
            </p:nvSpPr>
            <p:spPr>
              <a:xfrm>
                <a:off x="7152400" y="192711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3" name="Freeform 102"/>
              <p:cNvSpPr/>
              <p:nvPr/>
            </p:nvSpPr>
            <p:spPr>
              <a:xfrm>
                <a:off x="7002925" y="192711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grpSp>
        <p:nvGrpSpPr>
          <p:cNvPr id="14" name="Group 13">
            <a:extLst>
              <a:ext uri="{FF2B5EF4-FFF2-40B4-BE49-F238E27FC236}">
                <a16:creationId xmlns:a16="http://schemas.microsoft.com/office/drawing/2014/main" id="{F64C720B-B96F-7D4A-8905-0D481B0AAA74}"/>
              </a:ext>
            </a:extLst>
          </p:cNvPr>
          <p:cNvGrpSpPr/>
          <p:nvPr/>
        </p:nvGrpSpPr>
        <p:grpSpPr>
          <a:xfrm>
            <a:off x="4465585" y="2159102"/>
            <a:ext cx="1811686" cy="566705"/>
            <a:chOff x="5288568" y="2473314"/>
            <a:chExt cx="1811686" cy="566705"/>
          </a:xfrm>
        </p:grpSpPr>
        <p:sp>
          <p:nvSpPr>
            <p:cNvPr id="25603" name="Rectangle 3"/>
            <p:cNvSpPr>
              <a:spLocks/>
            </p:cNvSpPr>
            <p:nvPr/>
          </p:nvSpPr>
          <p:spPr bwMode="auto">
            <a:xfrm>
              <a:off x="5655308" y="2474461"/>
              <a:ext cx="144494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a:ea typeface="Gill Sans" charset="0"/>
                  <a:cs typeface="Gill Sans" charset="0"/>
                </a:rPr>
                <a:t>Web frontend </a:t>
              </a:r>
            </a:p>
          </p:txBody>
        </p:sp>
        <p:sp>
          <p:nvSpPr>
            <p:cNvPr id="25612" name="Rectangle 12"/>
            <p:cNvSpPr>
              <a:spLocks/>
            </p:cNvSpPr>
            <p:nvPr/>
          </p:nvSpPr>
          <p:spPr bwMode="auto">
            <a:xfrm>
              <a:off x="5535765" y="2741569"/>
              <a:ext cx="1460726" cy="29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lvl1pPr algn="l">
                <a:tabLst>
                  <a:tab pos="1282700" algn="l"/>
                </a:tabLst>
                <a:defRPr sz="1200">
                  <a:solidFill>
                    <a:schemeClr val="tx1"/>
                  </a:solidFill>
                  <a:latin typeface="Gill Sans" charset="0"/>
                </a:defRPr>
              </a:lvl1pPr>
              <a:lvl2pPr algn="l">
                <a:tabLst>
                  <a:tab pos="1282700" algn="l"/>
                </a:tabLst>
                <a:defRPr sz="1200">
                  <a:solidFill>
                    <a:schemeClr val="tx1"/>
                  </a:solidFill>
                  <a:latin typeface="Gill Sans" charset="0"/>
                </a:defRPr>
              </a:lvl2pPr>
              <a:lvl3pPr algn="l">
                <a:tabLst>
                  <a:tab pos="1282700" algn="l"/>
                </a:tabLst>
                <a:defRPr sz="1200">
                  <a:solidFill>
                    <a:schemeClr val="tx1"/>
                  </a:solidFill>
                  <a:latin typeface="Gill Sans" charset="0"/>
                </a:defRPr>
              </a:lvl3pPr>
              <a:lvl4pPr algn="l">
                <a:tabLst>
                  <a:tab pos="1282700" algn="l"/>
                </a:tabLst>
                <a:defRPr sz="1200">
                  <a:solidFill>
                    <a:schemeClr val="tx1"/>
                  </a:solidFill>
                  <a:latin typeface="Gill Sans" charset="0"/>
                </a:defRPr>
              </a:lvl4pPr>
              <a:lvl5pPr algn="l">
                <a:tabLst>
                  <a:tab pos="1282700" algn="l"/>
                </a:tabLst>
                <a:defRPr sz="1200">
                  <a:solidFill>
                    <a:schemeClr val="tx1"/>
                  </a:solidFill>
                  <a:latin typeface="Gill Sans" charset="0"/>
                </a:defRPr>
              </a:lvl5pPr>
              <a:lvl6pPr fontAlgn="base">
                <a:spcBef>
                  <a:spcPct val="0"/>
                </a:spcBef>
                <a:spcAft>
                  <a:spcPct val="0"/>
                </a:spcAft>
                <a:tabLst>
                  <a:tab pos="1282700" algn="l"/>
                </a:tabLst>
                <a:defRPr sz="1200">
                  <a:solidFill>
                    <a:schemeClr val="tx1"/>
                  </a:solidFill>
                  <a:latin typeface="Gill Sans" charset="0"/>
                </a:defRPr>
              </a:lvl6pPr>
              <a:lvl7pPr fontAlgn="base">
                <a:spcBef>
                  <a:spcPct val="0"/>
                </a:spcBef>
                <a:spcAft>
                  <a:spcPct val="0"/>
                </a:spcAft>
                <a:tabLst>
                  <a:tab pos="1282700" algn="l"/>
                </a:tabLst>
                <a:defRPr sz="1200">
                  <a:solidFill>
                    <a:schemeClr val="tx1"/>
                  </a:solidFill>
                  <a:latin typeface="Gill Sans" charset="0"/>
                </a:defRPr>
              </a:lvl7pPr>
              <a:lvl8pPr fontAlgn="base">
                <a:spcBef>
                  <a:spcPct val="0"/>
                </a:spcBef>
                <a:spcAft>
                  <a:spcPct val="0"/>
                </a:spcAft>
                <a:tabLst>
                  <a:tab pos="1282700" algn="l"/>
                </a:tabLst>
                <a:defRPr sz="1200">
                  <a:solidFill>
                    <a:schemeClr val="tx1"/>
                  </a:solidFill>
                  <a:latin typeface="Gill Sans" charset="0"/>
                </a:defRPr>
              </a:lvl8pPr>
              <a:lvl9pPr fontAlgn="base">
                <a:spcBef>
                  <a:spcPct val="0"/>
                </a:spcBef>
                <a:spcAft>
                  <a:spcPct val="0"/>
                </a:spcAft>
                <a:tabLst>
                  <a:tab pos="1282700" algn="l"/>
                </a:tabLst>
                <a:defRPr sz="1200">
                  <a:solidFill>
                    <a:schemeClr val="tx1"/>
                  </a:solidFill>
                  <a:latin typeface="Gill Sans" charset="0"/>
                </a:defRPr>
              </a:lvl9pPr>
            </a:lstStyle>
            <a:p>
              <a:pPr algn="ctr"/>
              <a:r>
                <a:rPr lang="en-US" sz="1050" dirty="0">
                  <a:solidFill>
                    <a:srgbClr val="282828"/>
                  </a:solidFill>
                  <a:ea typeface="Gill Sans" charset="0"/>
                  <a:cs typeface="Gill Sans" charset="0"/>
                </a:rPr>
                <a:t>Ruby + Rails + sass + </a:t>
              </a:r>
            </a:p>
            <a:p>
              <a:pPr algn="ctr"/>
              <a:r>
                <a:rPr lang="en-US" sz="1050" dirty="0">
                  <a:solidFill>
                    <a:srgbClr val="282828"/>
                  </a:solidFill>
                  <a:ea typeface="Gill Sans" charset="0"/>
                  <a:cs typeface="Gill Sans" charset="0"/>
                </a:rPr>
                <a:t>Unicorn + </a:t>
              </a:r>
              <a:r>
                <a:rPr lang="en-US" sz="1050" dirty="0" err="1">
                  <a:solidFill>
                    <a:srgbClr val="282828"/>
                  </a:solidFill>
                  <a:ea typeface="Gill Sans" charset="0"/>
                  <a:cs typeface="Gill Sans" charset="0"/>
                </a:rPr>
                <a:t>hdfview</a:t>
              </a:r>
              <a:endParaRPr lang="en-US" sz="1050" dirty="0">
                <a:solidFill>
                  <a:srgbClr val="282828"/>
                </a:solidFill>
                <a:ea typeface="Gill Sans" charset="0"/>
                <a:cs typeface="Gill Sans" charset="0"/>
              </a:endParaRPr>
            </a:p>
          </p:txBody>
        </p:sp>
        <p:grpSp>
          <p:nvGrpSpPr>
            <p:cNvPr id="9" name="Group 8">
              <a:extLst>
                <a:ext uri="{FF2B5EF4-FFF2-40B4-BE49-F238E27FC236}">
                  <a16:creationId xmlns:a16="http://schemas.microsoft.com/office/drawing/2014/main" id="{361572CA-32A1-FC41-9ABA-1A90359B7E6E}"/>
                </a:ext>
              </a:extLst>
            </p:cNvPr>
            <p:cNvGrpSpPr/>
            <p:nvPr/>
          </p:nvGrpSpPr>
          <p:grpSpPr>
            <a:xfrm>
              <a:off x="5288568" y="2473314"/>
              <a:ext cx="362328" cy="294113"/>
              <a:chOff x="5099723" y="2453436"/>
              <a:chExt cx="362328" cy="294113"/>
            </a:xfrm>
          </p:grpSpPr>
          <p:sp>
            <p:nvSpPr>
              <p:cNvPr id="104" name="Freeform 103"/>
              <p:cNvSpPr/>
              <p:nvPr/>
            </p:nvSpPr>
            <p:spPr>
              <a:xfrm>
                <a:off x="5174174" y="245343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5" name="Freeform 104"/>
              <p:cNvSpPr/>
              <p:nvPr/>
            </p:nvSpPr>
            <p:spPr>
              <a:xfrm>
                <a:off x="5323649" y="245343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6" name="Freeform 105"/>
              <p:cNvSpPr/>
              <p:nvPr/>
            </p:nvSpPr>
            <p:spPr>
              <a:xfrm>
                <a:off x="5249198" y="258846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7" name="Freeform 106"/>
              <p:cNvSpPr/>
              <p:nvPr/>
            </p:nvSpPr>
            <p:spPr>
              <a:xfrm>
                <a:off x="5099723" y="258846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grpSp>
      </p:grpSp>
      <p:sp>
        <p:nvSpPr>
          <p:cNvPr id="108" name="TextBox 107"/>
          <p:cNvSpPr txBox="1"/>
          <p:nvPr/>
        </p:nvSpPr>
        <p:spPr>
          <a:xfrm>
            <a:off x="9931605" y="1805993"/>
            <a:ext cx="2186264" cy="923330"/>
          </a:xfrm>
          <a:prstGeom prst="rect">
            <a:avLst/>
          </a:prstGeom>
          <a:solidFill>
            <a:srgbClr val="1F315F"/>
          </a:solidFill>
        </p:spPr>
        <p:txBody>
          <a:bodyPr wrap="square" rtlCol="0">
            <a:spAutoFit/>
          </a:bodyPr>
          <a:lstStyle/>
          <a:p>
            <a:pPr algn="ctr"/>
            <a:r>
              <a:rPr lang="en-US" b="1" dirty="0">
                <a:solidFill>
                  <a:schemeClr val="bg1"/>
                </a:solidFill>
              </a:rPr>
              <a:t>Do services and apps interact appropriately?</a:t>
            </a:r>
          </a:p>
        </p:txBody>
      </p:sp>
      <p:sp>
        <p:nvSpPr>
          <p:cNvPr id="109" name="TextBox 108"/>
          <p:cNvSpPr txBox="1"/>
          <p:nvPr/>
        </p:nvSpPr>
        <p:spPr>
          <a:xfrm>
            <a:off x="9921857" y="4926184"/>
            <a:ext cx="2186264" cy="923330"/>
          </a:xfrm>
          <a:prstGeom prst="rect">
            <a:avLst/>
          </a:prstGeom>
          <a:solidFill>
            <a:srgbClr val="1F315F"/>
          </a:solidFill>
        </p:spPr>
        <p:txBody>
          <a:bodyPr wrap="square" rtlCol="0">
            <a:spAutoFit/>
          </a:bodyPr>
          <a:lstStyle/>
          <a:p>
            <a:pPr algn="ctr"/>
            <a:r>
              <a:rPr lang="en-US" b="1" dirty="0">
                <a:solidFill>
                  <a:schemeClr val="bg1"/>
                </a:solidFill>
              </a:rPr>
              <a:t>Can I migrate smoothly and quickly?</a:t>
            </a:r>
          </a:p>
        </p:txBody>
      </p:sp>
      <p:cxnSp>
        <p:nvCxnSpPr>
          <p:cNvPr id="24" name="Straight Arrow Connector 23">
            <a:extLst>
              <a:ext uri="{FF2B5EF4-FFF2-40B4-BE49-F238E27FC236}">
                <a16:creationId xmlns:a16="http://schemas.microsoft.com/office/drawing/2014/main" id="{E0783D2B-D83A-3546-8298-0D7D1D755274}"/>
              </a:ext>
            </a:extLst>
          </p:cNvPr>
          <p:cNvCxnSpPr/>
          <p:nvPr/>
        </p:nvCxnSpPr>
        <p:spPr>
          <a:xfrm flipV="1">
            <a:off x="5443144" y="3196811"/>
            <a:ext cx="1080000" cy="1080000"/>
          </a:xfrm>
          <a:prstGeom prst="straightConnector1">
            <a:avLst/>
          </a:prstGeom>
          <a:ln w="508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0AA4FAE8-853D-544A-8D40-85A62247E4E0}"/>
              </a:ext>
            </a:extLst>
          </p:cNvPr>
          <p:cNvCxnSpPr>
            <a:cxnSpLocks/>
          </p:cNvCxnSpPr>
          <p:nvPr/>
        </p:nvCxnSpPr>
        <p:spPr>
          <a:xfrm>
            <a:off x="5443144" y="3182554"/>
            <a:ext cx="1080000" cy="1080000"/>
          </a:xfrm>
          <a:prstGeom prst="straightConnector1">
            <a:avLst/>
          </a:prstGeom>
          <a:ln w="50800">
            <a:headEnd type="triangle"/>
            <a:tailEnd type="triangle"/>
          </a:ln>
        </p:spPr>
        <p:style>
          <a:lnRef idx="1">
            <a:schemeClr val="accent1"/>
          </a:lnRef>
          <a:fillRef idx="0">
            <a:schemeClr val="accent1"/>
          </a:fillRef>
          <a:effectRef idx="0">
            <a:schemeClr val="accent1"/>
          </a:effectRef>
          <a:fontRef idx="minor">
            <a:schemeClr val="tx1"/>
          </a:fontRef>
        </p:style>
      </p:cxnSp>
      <p:sp>
        <p:nvSpPr>
          <p:cNvPr id="83" name="Line 7">
            <a:extLst>
              <a:ext uri="{FF2B5EF4-FFF2-40B4-BE49-F238E27FC236}">
                <a16:creationId xmlns:a16="http://schemas.microsoft.com/office/drawing/2014/main" id="{9206AC0E-C160-4F44-91B7-FA59F6B33099}"/>
              </a:ext>
            </a:extLst>
          </p:cNvPr>
          <p:cNvSpPr>
            <a:spLocks noChangeShapeType="1"/>
          </p:cNvSpPr>
          <p:nvPr/>
        </p:nvSpPr>
        <p:spPr bwMode="auto">
          <a:xfrm>
            <a:off x="724436" y="3728058"/>
            <a:ext cx="9995373"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900"/>
          </a:p>
        </p:txBody>
      </p:sp>
    </p:spTree>
    <p:extLst>
      <p:ext uri="{BB962C8B-B14F-4D97-AF65-F5344CB8AC3E}">
        <p14:creationId xmlns:p14="http://schemas.microsoft.com/office/powerpoint/2010/main" val="18885181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0F061-4AD8-3A42-B05F-6E2FA78BDD20}"/>
              </a:ext>
            </a:extLst>
          </p:cNvPr>
          <p:cNvSpPr>
            <a:spLocks noGrp="1"/>
          </p:cNvSpPr>
          <p:nvPr>
            <p:ph type="title"/>
          </p:nvPr>
        </p:nvSpPr>
        <p:spPr/>
        <p:txBody>
          <a:bodyPr>
            <a:normAutofit fontScale="90000"/>
          </a:bodyPr>
          <a:lstStyle/>
          <a:p>
            <a:endParaRPr lang="en-US"/>
          </a:p>
        </p:txBody>
      </p:sp>
      <p:sp>
        <p:nvSpPr>
          <p:cNvPr id="3" name="Content Placeholder 2">
            <a:extLst>
              <a:ext uri="{FF2B5EF4-FFF2-40B4-BE49-F238E27FC236}">
                <a16:creationId xmlns:a16="http://schemas.microsoft.com/office/drawing/2014/main" id="{4ACF707D-5C86-104E-97D5-0D1D34CD8ABD}"/>
              </a:ext>
            </a:extLst>
          </p:cNvPr>
          <p:cNvSpPr>
            <a:spLocks noGrp="1"/>
          </p:cNvSpPr>
          <p:nvPr>
            <p:ph idx="1"/>
          </p:nvPr>
        </p:nvSpPr>
        <p:spPr/>
        <p:txBody>
          <a:bodyPr/>
          <a:lstStyle/>
          <a:p>
            <a:r>
              <a:rPr lang="en-US" dirty="0"/>
              <a:t>Which container are running </a:t>
            </a:r>
            <a:r>
              <a:rPr lang="en-US"/>
              <a:t>/ killing them.</a:t>
            </a:r>
          </a:p>
        </p:txBody>
      </p:sp>
    </p:spTree>
    <p:extLst>
      <p:ext uri="{BB962C8B-B14F-4D97-AF65-F5344CB8AC3E}">
        <p14:creationId xmlns:p14="http://schemas.microsoft.com/office/powerpoint/2010/main" val="39460564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1A47E-FC7E-1C47-B791-26204BA80A4E}"/>
              </a:ext>
            </a:extLst>
          </p:cNvPr>
          <p:cNvSpPr>
            <a:spLocks noGrp="1"/>
          </p:cNvSpPr>
          <p:nvPr>
            <p:ph type="title"/>
          </p:nvPr>
        </p:nvSpPr>
        <p:spPr/>
        <p:txBody>
          <a:bodyPr>
            <a:normAutofit fontScale="90000"/>
          </a:bodyPr>
          <a:lstStyle/>
          <a:p>
            <a:r>
              <a:rPr lang="en-US" dirty="0"/>
              <a:t>Recap</a:t>
            </a:r>
          </a:p>
        </p:txBody>
      </p:sp>
    </p:spTree>
    <p:extLst>
      <p:ext uri="{BB962C8B-B14F-4D97-AF65-F5344CB8AC3E}">
        <p14:creationId xmlns:p14="http://schemas.microsoft.com/office/powerpoint/2010/main" val="32979303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63967-0BFF-C249-BA2B-A0AF07A176E8}"/>
              </a:ext>
            </a:extLst>
          </p:cNvPr>
          <p:cNvSpPr>
            <a:spLocks noGrp="1"/>
          </p:cNvSpPr>
          <p:nvPr>
            <p:ph type="title"/>
          </p:nvPr>
        </p:nvSpPr>
        <p:spPr/>
        <p:txBody>
          <a:bodyPr>
            <a:normAutofit fontScale="90000"/>
          </a:bodyPr>
          <a:lstStyle/>
          <a:p>
            <a:r>
              <a:rPr lang="en-US" dirty="0"/>
              <a:t>Docker image</a:t>
            </a:r>
          </a:p>
        </p:txBody>
      </p:sp>
      <p:pic>
        <p:nvPicPr>
          <p:cNvPr id="1026" name="Picture 2" descr="Brief explanation of Container Layer and Image layer">
            <a:extLst>
              <a:ext uri="{FF2B5EF4-FFF2-40B4-BE49-F238E27FC236}">
                <a16:creationId xmlns:a16="http://schemas.microsoft.com/office/drawing/2014/main" id="{2C6CFB82-3B3A-D74B-99B5-17CBF63AA4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1150" y="1662107"/>
            <a:ext cx="6489700" cy="429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941582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0AD4E-243C-1B42-A5B5-0C8359367BB5}"/>
              </a:ext>
            </a:extLst>
          </p:cNvPr>
          <p:cNvSpPr>
            <a:spLocks noGrp="1"/>
          </p:cNvSpPr>
          <p:nvPr>
            <p:ph type="title"/>
          </p:nvPr>
        </p:nvSpPr>
        <p:spPr/>
        <p:txBody>
          <a:bodyPr>
            <a:normAutofit fontScale="90000"/>
          </a:bodyPr>
          <a:lstStyle/>
          <a:p>
            <a:r>
              <a:rPr lang="en-US"/>
              <a:t>Dockerfile</a:t>
            </a:r>
            <a:endParaRPr lang="en-US" dirty="0"/>
          </a:p>
        </p:txBody>
      </p:sp>
      <p:graphicFrame>
        <p:nvGraphicFramePr>
          <p:cNvPr id="4" name="Table 3">
            <a:extLst>
              <a:ext uri="{FF2B5EF4-FFF2-40B4-BE49-F238E27FC236}">
                <a16:creationId xmlns:a16="http://schemas.microsoft.com/office/drawing/2014/main" id="{8B36A5ED-E00C-0B42-B1AD-24F98081C57D}"/>
              </a:ext>
            </a:extLst>
          </p:cNvPr>
          <p:cNvGraphicFramePr>
            <a:graphicFrameLocks noGrp="1"/>
          </p:cNvGraphicFramePr>
          <p:nvPr>
            <p:extLst>
              <p:ext uri="{D42A27DB-BD31-4B8C-83A1-F6EECF244321}">
                <p14:modId xmlns:p14="http://schemas.microsoft.com/office/powerpoint/2010/main" val="287616750"/>
              </p:ext>
            </p:extLst>
          </p:nvPr>
        </p:nvGraphicFramePr>
        <p:xfrm>
          <a:off x="838200" y="1261240"/>
          <a:ext cx="10515600" cy="3957144"/>
        </p:xfrm>
        <a:graphic>
          <a:graphicData uri="http://schemas.openxmlformats.org/drawingml/2006/table">
            <a:tbl>
              <a:tblPr>
                <a:tableStyleId>{5C22544A-7EE6-4342-B048-85BDC9FD1C3A}</a:tableStyleId>
              </a:tblPr>
              <a:tblGrid>
                <a:gridCol w="930279">
                  <a:extLst>
                    <a:ext uri="{9D8B030D-6E8A-4147-A177-3AD203B41FA5}">
                      <a16:colId xmlns:a16="http://schemas.microsoft.com/office/drawing/2014/main" val="21182874"/>
                    </a:ext>
                  </a:extLst>
                </a:gridCol>
                <a:gridCol w="9585321">
                  <a:extLst>
                    <a:ext uri="{9D8B030D-6E8A-4147-A177-3AD203B41FA5}">
                      <a16:colId xmlns:a16="http://schemas.microsoft.com/office/drawing/2014/main" val="3768628433"/>
                    </a:ext>
                  </a:extLst>
                </a:gridCol>
              </a:tblGrid>
              <a:tr h="378681">
                <a:tc>
                  <a:txBody>
                    <a:bodyPr/>
                    <a:lstStyle/>
                    <a:p>
                      <a:pPr algn="ctr" fontAlgn="b"/>
                      <a:r>
                        <a:rPr lang="en-GB" sz="1200" u="none" strike="noStrike">
                          <a:effectLst/>
                        </a:rPr>
                        <a:t>Command</a:t>
                      </a:r>
                      <a:endParaRPr lang="en-GB" sz="1200" b="1"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Purpose</a:t>
                      </a:r>
                      <a:endParaRPr lang="en-GB" sz="1200" b="1"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4200050394"/>
                  </a:ext>
                </a:extLst>
              </a:tr>
              <a:tr h="378681">
                <a:tc>
                  <a:txBody>
                    <a:bodyPr/>
                    <a:lstStyle/>
                    <a:p>
                      <a:pPr algn="ctr" fontAlgn="b"/>
                      <a:r>
                        <a:rPr lang="en-GB" sz="1200" u="none" strike="noStrike">
                          <a:effectLst/>
                        </a:rPr>
                        <a:t>FROM</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To specify the parent image.</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4237652764"/>
                  </a:ext>
                </a:extLst>
              </a:tr>
              <a:tr h="378681">
                <a:tc>
                  <a:txBody>
                    <a:bodyPr/>
                    <a:lstStyle/>
                    <a:p>
                      <a:pPr algn="ctr" fontAlgn="b"/>
                      <a:r>
                        <a:rPr lang="en-GB" sz="1200" u="none" strike="noStrike">
                          <a:effectLst/>
                        </a:rPr>
                        <a:t>WORKDIR</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To set the working directory for any commands that follow in the Dockerfile.</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1996743088"/>
                  </a:ext>
                </a:extLst>
              </a:tr>
              <a:tr h="378681">
                <a:tc>
                  <a:txBody>
                    <a:bodyPr/>
                    <a:lstStyle/>
                    <a:p>
                      <a:pPr algn="ctr" fontAlgn="b"/>
                      <a:r>
                        <a:rPr lang="en-GB" sz="1200" u="none" strike="noStrike">
                          <a:effectLst/>
                        </a:rPr>
                        <a:t>RUN</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To install any applications and packages required for your container.</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4086589394"/>
                  </a:ext>
                </a:extLst>
              </a:tr>
              <a:tr h="378681">
                <a:tc>
                  <a:txBody>
                    <a:bodyPr/>
                    <a:lstStyle/>
                    <a:p>
                      <a:pPr algn="ctr" fontAlgn="b"/>
                      <a:r>
                        <a:rPr lang="en-GB" sz="1200" u="none" strike="noStrike">
                          <a:effectLst/>
                        </a:rPr>
                        <a:t>COPY</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To copy over files or directories from a specific location.</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3150466276"/>
                  </a:ext>
                </a:extLst>
              </a:tr>
              <a:tr h="378681">
                <a:tc>
                  <a:txBody>
                    <a:bodyPr/>
                    <a:lstStyle/>
                    <a:p>
                      <a:pPr algn="ctr" fontAlgn="b"/>
                      <a:r>
                        <a:rPr lang="en-GB" sz="1200" u="none" strike="noStrike">
                          <a:effectLst/>
                        </a:rPr>
                        <a:t>ADD</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As COPY, but also able to handle remote URLs and unpack compressed files.</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1369239996"/>
                  </a:ext>
                </a:extLst>
              </a:tr>
              <a:tr h="378681">
                <a:tc>
                  <a:txBody>
                    <a:bodyPr/>
                    <a:lstStyle/>
                    <a:p>
                      <a:pPr algn="ctr" fontAlgn="b"/>
                      <a:r>
                        <a:rPr lang="en-GB" sz="1200" u="none" strike="noStrike">
                          <a:effectLst/>
                        </a:rPr>
                        <a:t>ENTRYPOINT</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Command that will always be executed when the container starts. If not specified, the default is /bin/sh -c</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1650266529"/>
                  </a:ext>
                </a:extLst>
              </a:tr>
              <a:tr h="378681">
                <a:tc>
                  <a:txBody>
                    <a:bodyPr/>
                    <a:lstStyle/>
                    <a:p>
                      <a:pPr algn="ctr" fontAlgn="b"/>
                      <a:r>
                        <a:rPr lang="en-GB" sz="1200" u="none" strike="noStrike">
                          <a:effectLst/>
                        </a:rPr>
                        <a:t>CMD</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a:effectLst/>
                        </a:rPr>
                        <a:t>Arguments passed to the entrypoint. If ENTRYPOINT is not set (defaults to /bin/sh -c), the CMD will be the commands the container executes.</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3623066216"/>
                  </a:ext>
                </a:extLst>
              </a:tr>
              <a:tr h="549015">
                <a:tc>
                  <a:txBody>
                    <a:bodyPr/>
                    <a:lstStyle/>
                    <a:p>
                      <a:pPr algn="ctr" fontAlgn="b" latinLnBrk="0"/>
                      <a:r>
                        <a:rPr lang="en-GB" sz="1200" u="none" strike="noStrike">
                          <a:effectLst/>
                        </a:rPr>
                        <a:t>EXPOSE</a:t>
                      </a:r>
                      <a:endParaRPr lang="en-GB" sz="1200" b="0" i="0" u="none" strike="noStrike">
                        <a:solidFill>
                          <a:srgbClr val="2F2F2F"/>
                        </a:solidFill>
                        <a:effectLst/>
                        <a:latin typeface="Exo" panose="02000503000000000000" pitchFamily="2" charset="77"/>
                      </a:endParaRPr>
                    </a:p>
                  </a:txBody>
                  <a:tcPr marL="6894" marR="6894" marT="55152" marB="55152" anchor="b"/>
                </a:tc>
                <a:tc>
                  <a:txBody>
                    <a:bodyPr/>
                    <a:lstStyle/>
                    <a:p>
                      <a:pPr algn="ctr" fontAlgn="b"/>
                      <a:r>
                        <a:rPr lang="en-GB" sz="1200" u="none" strike="noStrike">
                          <a:effectLst/>
                        </a:rPr>
                        <a:t>To define which port through which to access your container application.</a:t>
                      </a:r>
                      <a:endParaRPr lang="en-GB" sz="1200" b="0" i="0" u="none" strike="noStrike">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2047761786"/>
                  </a:ext>
                </a:extLst>
              </a:tr>
              <a:tr h="378681">
                <a:tc>
                  <a:txBody>
                    <a:bodyPr/>
                    <a:lstStyle/>
                    <a:p>
                      <a:pPr algn="ctr" fontAlgn="b"/>
                      <a:r>
                        <a:rPr lang="en-GB" sz="1200" u="none" strike="noStrike">
                          <a:effectLst/>
                        </a:rPr>
                        <a:t>LABEL</a:t>
                      </a:r>
                      <a:endParaRPr lang="en-GB" sz="1200" b="0" i="0" u="none" strike="noStrike">
                        <a:solidFill>
                          <a:srgbClr val="2F2F2F"/>
                        </a:solidFill>
                        <a:effectLst/>
                        <a:latin typeface="Exo" panose="02000503000000000000" pitchFamily="2" charset="77"/>
                      </a:endParaRPr>
                    </a:p>
                  </a:txBody>
                  <a:tcPr marL="6894" marR="6894" marT="6894" marB="0" anchor="b"/>
                </a:tc>
                <a:tc>
                  <a:txBody>
                    <a:bodyPr/>
                    <a:lstStyle/>
                    <a:p>
                      <a:pPr algn="ctr" fontAlgn="b"/>
                      <a:r>
                        <a:rPr lang="en-GB" sz="1200" u="none" strike="noStrike" dirty="0">
                          <a:effectLst/>
                        </a:rPr>
                        <a:t>To add metadata to the image.</a:t>
                      </a:r>
                      <a:endParaRPr lang="en-GB" sz="1200" b="0" i="0" u="none" strike="noStrike" dirty="0">
                        <a:solidFill>
                          <a:srgbClr val="2F2F2F"/>
                        </a:solidFill>
                        <a:effectLst/>
                        <a:latin typeface="Exo" panose="02000503000000000000" pitchFamily="2" charset="77"/>
                      </a:endParaRPr>
                    </a:p>
                  </a:txBody>
                  <a:tcPr marL="6894" marR="6894" marT="6894" marB="0" anchor="b"/>
                </a:tc>
                <a:extLst>
                  <a:ext uri="{0D108BD9-81ED-4DB2-BD59-A6C34878D82A}">
                    <a16:rowId xmlns:a16="http://schemas.microsoft.com/office/drawing/2014/main" val="2579542292"/>
                  </a:ext>
                </a:extLst>
              </a:tr>
            </a:tbl>
          </a:graphicData>
        </a:graphic>
      </p:graphicFrame>
    </p:spTree>
    <p:extLst>
      <p:ext uri="{BB962C8B-B14F-4D97-AF65-F5344CB8AC3E}">
        <p14:creationId xmlns:p14="http://schemas.microsoft.com/office/powerpoint/2010/main" val="24795810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A9461-8656-FE41-8CBF-FB856B36D5C5}"/>
              </a:ext>
            </a:extLst>
          </p:cNvPr>
          <p:cNvSpPr>
            <a:spLocks noGrp="1"/>
          </p:cNvSpPr>
          <p:nvPr>
            <p:ph type="title"/>
          </p:nvPr>
        </p:nvSpPr>
        <p:spPr/>
        <p:txBody>
          <a:bodyPr>
            <a:normAutofit fontScale="90000"/>
          </a:bodyPr>
          <a:lstStyle/>
          <a:p>
            <a:r>
              <a:rPr lang="en-US" dirty="0" err="1"/>
              <a:t>Dockerfile</a:t>
            </a:r>
            <a:endParaRPr lang="en-US" dirty="0"/>
          </a:p>
        </p:txBody>
      </p:sp>
      <p:sp>
        <p:nvSpPr>
          <p:cNvPr id="4" name="TextBox 3">
            <a:extLst>
              <a:ext uri="{FF2B5EF4-FFF2-40B4-BE49-F238E27FC236}">
                <a16:creationId xmlns:a16="http://schemas.microsoft.com/office/drawing/2014/main" id="{38E9CCA6-2863-4649-B73F-EFE137741A3E}"/>
              </a:ext>
            </a:extLst>
          </p:cNvPr>
          <p:cNvSpPr txBox="1"/>
          <p:nvPr/>
        </p:nvSpPr>
        <p:spPr>
          <a:xfrm>
            <a:off x="1663909" y="1439056"/>
            <a:ext cx="7473393" cy="4524315"/>
          </a:xfrm>
          <a:prstGeom prst="rect">
            <a:avLst/>
          </a:prstGeom>
          <a:noFill/>
        </p:spPr>
        <p:txBody>
          <a:bodyPr wrap="none" rtlCol="0">
            <a:spAutoFit/>
          </a:bodyPr>
          <a:lstStyle/>
          <a:p>
            <a:r>
              <a:rPr lang="en-GB" b="1" dirty="0"/>
              <a:t>FROM</a:t>
            </a:r>
            <a:r>
              <a:rPr lang="en-GB" dirty="0"/>
              <a:t> alpine:3.13 AS builder</a:t>
            </a:r>
          </a:p>
          <a:p>
            <a:r>
              <a:rPr lang="en-GB" b="1" dirty="0"/>
              <a:t>RUN</a:t>
            </a:r>
            <a:r>
              <a:rPr lang="en-GB" dirty="0"/>
              <a:t> </a:t>
            </a:r>
            <a:r>
              <a:rPr lang="en-GB" dirty="0" err="1"/>
              <a:t>apk</a:t>
            </a:r>
            <a:r>
              <a:rPr lang="en-GB" dirty="0"/>
              <a:t> update &amp;&amp; \</a:t>
            </a:r>
          </a:p>
          <a:p>
            <a:r>
              <a:rPr lang="en-GB" dirty="0" err="1"/>
              <a:t>apk</a:t>
            </a:r>
            <a:r>
              <a:rPr lang="en-GB" dirty="0"/>
              <a:t> upgrade &amp;&amp; \</a:t>
            </a:r>
          </a:p>
          <a:p>
            <a:r>
              <a:rPr lang="en-GB" dirty="0" err="1"/>
              <a:t>apk</a:t>
            </a:r>
            <a:r>
              <a:rPr lang="en-GB" dirty="0"/>
              <a:t> add git ca-certificates</a:t>
            </a:r>
          </a:p>
          <a:p>
            <a:r>
              <a:rPr lang="en-GB" b="1" dirty="0"/>
              <a:t>RUN</a:t>
            </a:r>
            <a:r>
              <a:rPr lang="en-GB" dirty="0"/>
              <a:t> git clone --depth 1 https://</a:t>
            </a:r>
            <a:r>
              <a:rPr lang="en-GB" dirty="0" err="1"/>
              <a:t>github.com</a:t>
            </a:r>
            <a:r>
              <a:rPr lang="en-GB" dirty="0"/>
              <a:t>/lh3/</a:t>
            </a:r>
            <a:r>
              <a:rPr lang="en-GB" dirty="0" err="1"/>
              <a:t>bwa.git</a:t>
            </a:r>
            <a:endParaRPr lang="en-GB" dirty="0"/>
          </a:p>
          <a:p>
            <a:r>
              <a:rPr lang="en-GB" b="1" dirty="0"/>
              <a:t>RUN</a:t>
            </a:r>
            <a:r>
              <a:rPr lang="en-GB" dirty="0"/>
              <a:t> </a:t>
            </a:r>
            <a:r>
              <a:rPr lang="en-GB" dirty="0" err="1"/>
              <a:t>apk</a:t>
            </a:r>
            <a:r>
              <a:rPr lang="en-GB" dirty="0"/>
              <a:t> add make </a:t>
            </a:r>
            <a:r>
              <a:rPr lang="en-GB" dirty="0" err="1"/>
              <a:t>gcc</a:t>
            </a:r>
            <a:r>
              <a:rPr lang="en-GB" dirty="0"/>
              <a:t> </a:t>
            </a:r>
            <a:r>
              <a:rPr lang="en-GB" dirty="0" err="1"/>
              <a:t>libc</a:t>
            </a:r>
            <a:r>
              <a:rPr lang="en-GB" dirty="0"/>
              <a:t>-dev </a:t>
            </a:r>
            <a:r>
              <a:rPr lang="en-GB" dirty="0" err="1"/>
              <a:t>zlib</a:t>
            </a:r>
            <a:r>
              <a:rPr lang="en-GB" dirty="0"/>
              <a:t>-dev</a:t>
            </a:r>
          </a:p>
          <a:p>
            <a:r>
              <a:rPr lang="en-GB" dirty="0"/>
              <a:t>#</a:t>
            </a:r>
            <a:r>
              <a:rPr lang="en-GB" dirty="0" err="1"/>
              <a:t>apk</a:t>
            </a:r>
            <a:r>
              <a:rPr lang="en-GB" dirty="0"/>
              <a:t> add curl </a:t>
            </a:r>
            <a:r>
              <a:rPr lang="en-GB" dirty="0" err="1"/>
              <a:t>libarchive</a:t>
            </a:r>
            <a:r>
              <a:rPr lang="en-GB" dirty="0"/>
              <a:t>-tools </a:t>
            </a:r>
            <a:r>
              <a:rPr lang="en-GB" dirty="0" err="1"/>
              <a:t>gcc</a:t>
            </a:r>
            <a:r>
              <a:rPr lang="en-GB" dirty="0"/>
              <a:t> g++ make </a:t>
            </a:r>
            <a:r>
              <a:rPr lang="en-GB" dirty="0" err="1"/>
              <a:t>libc</a:t>
            </a:r>
            <a:r>
              <a:rPr lang="en-GB" dirty="0"/>
              <a:t>-dev </a:t>
            </a:r>
            <a:r>
              <a:rPr lang="en-GB" dirty="0" err="1"/>
              <a:t>zlib</a:t>
            </a:r>
            <a:r>
              <a:rPr lang="en-GB" dirty="0"/>
              <a:t>-dev git ca-certificates</a:t>
            </a:r>
          </a:p>
          <a:p>
            <a:r>
              <a:rPr lang="en-GB" b="1" dirty="0"/>
              <a:t>WORKDIR</a:t>
            </a:r>
            <a:r>
              <a:rPr lang="en-GB" dirty="0"/>
              <a:t> /bwa</a:t>
            </a:r>
          </a:p>
          <a:p>
            <a:r>
              <a:rPr lang="en-GB" b="1" dirty="0"/>
              <a:t>RUN</a:t>
            </a:r>
            <a:r>
              <a:rPr lang="en-GB" dirty="0"/>
              <a:t> make</a:t>
            </a:r>
          </a:p>
          <a:p>
            <a:endParaRPr lang="en-GB" dirty="0"/>
          </a:p>
          <a:p>
            <a:r>
              <a:rPr lang="en-GB" b="1" dirty="0"/>
              <a:t>FROM</a:t>
            </a:r>
            <a:r>
              <a:rPr lang="en-GB" dirty="0"/>
              <a:t> alpine:3.13</a:t>
            </a:r>
          </a:p>
          <a:p>
            <a:r>
              <a:rPr lang="en-GB" b="1" dirty="0"/>
              <a:t>COPY</a:t>
            </a:r>
            <a:r>
              <a:rPr lang="en-GB" dirty="0"/>
              <a:t> --from=builder /bwa/bwa /</a:t>
            </a:r>
            <a:r>
              <a:rPr lang="en-GB" dirty="0" err="1"/>
              <a:t>usr</a:t>
            </a:r>
            <a:r>
              <a:rPr lang="en-GB" dirty="0"/>
              <a:t>/local/bin</a:t>
            </a:r>
          </a:p>
          <a:p>
            <a:r>
              <a:rPr lang="en-GB" b="1" dirty="0"/>
              <a:t>WORKDIR</a:t>
            </a:r>
            <a:r>
              <a:rPr lang="en-GB" dirty="0"/>
              <a:t> /</a:t>
            </a:r>
            <a:r>
              <a:rPr lang="en-GB" dirty="0" err="1"/>
              <a:t>mnt</a:t>
            </a:r>
            <a:endParaRPr lang="en-GB" dirty="0"/>
          </a:p>
          <a:p>
            <a:r>
              <a:rPr lang="en-GB" b="1" dirty="0"/>
              <a:t>ENTRYPOINT</a:t>
            </a:r>
            <a:r>
              <a:rPr lang="en-GB" dirty="0"/>
              <a:t> ["bwa"]</a:t>
            </a:r>
          </a:p>
          <a:p>
            <a:r>
              <a:rPr lang="en-GB" b="1" dirty="0"/>
              <a:t>CMD</a:t>
            </a:r>
            <a:r>
              <a:rPr lang="en-GB" dirty="0"/>
              <a:t> []</a:t>
            </a:r>
          </a:p>
          <a:p>
            <a:endParaRPr lang="en-US" dirty="0"/>
          </a:p>
        </p:txBody>
      </p:sp>
    </p:spTree>
    <p:extLst>
      <p:ext uri="{BB962C8B-B14F-4D97-AF65-F5344CB8AC3E}">
        <p14:creationId xmlns:p14="http://schemas.microsoft.com/office/powerpoint/2010/main" val="320531723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36884-1DC4-834F-8997-4C065228C74B}"/>
              </a:ext>
            </a:extLst>
          </p:cNvPr>
          <p:cNvSpPr>
            <a:spLocks noGrp="1"/>
          </p:cNvSpPr>
          <p:nvPr>
            <p:ph type="title"/>
          </p:nvPr>
        </p:nvSpPr>
        <p:spPr/>
        <p:txBody>
          <a:bodyPr>
            <a:normAutofit fontScale="90000"/>
          </a:bodyPr>
          <a:lstStyle/>
          <a:p>
            <a:r>
              <a:rPr lang="en-US" dirty="0" err="1"/>
              <a:t>Dockerfile</a:t>
            </a:r>
            <a:endParaRPr lang="en-US" dirty="0"/>
          </a:p>
        </p:txBody>
      </p:sp>
      <p:pic>
        <p:nvPicPr>
          <p:cNvPr id="3074" name="Picture 2" descr="how a docker container is created">
            <a:extLst>
              <a:ext uri="{FF2B5EF4-FFF2-40B4-BE49-F238E27FC236}">
                <a16:creationId xmlns:a16="http://schemas.microsoft.com/office/drawing/2014/main" id="{4A8C6B4A-E1FC-2840-96F3-ADFC3134B4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0650" y="2368550"/>
            <a:ext cx="9410700" cy="21209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DFBB7C69-6020-534C-A3A1-A079BAE3F2AC}"/>
              </a:ext>
            </a:extLst>
          </p:cNvPr>
          <p:cNvSpPr/>
          <p:nvPr/>
        </p:nvSpPr>
        <p:spPr>
          <a:xfrm>
            <a:off x="3787194" y="6123542"/>
            <a:ext cx="2515432" cy="215444"/>
          </a:xfrm>
          <a:prstGeom prst="rect">
            <a:avLst/>
          </a:prstGeom>
        </p:spPr>
        <p:txBody>
          <a:bodyPr wrap="none">
            <a:spAutoFit/>
          </a:bodyPr>
          <a:lstStyle/>
          <a:p>
            <a:r>
              <a:rPr lang="en-US" sz="800" dirty="0"/>
              <a:t>https://</a:t>
            </a:r>
            <a:r>
              <a:rPr lang="en-US" sz="800" dirty="0" err="1"/>
              <a:t>phoenixnap.com</a:t>
            </a:r>
            <a:r>
              <a:rPr lang="en-US" sz="800" dirty="0"/>
              <a:t>/kb/docker-image-vs-container</a:t>
            </a:r>
          </a:p>
        </p:txBody>
      </p:sp>
    </p:spTree>
    <p:extLst>
      <p:ext uri="{BB962C8B-B14F-4D97-AF65-F5344CB8AC3E}">
        <p14:creationId xmlns:p14="http://schemas.microsoft.com/office/powerpoint/2010/main" val="23926561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605D9-7D13-644E-9344-439CF88B8888}"/>
              </a:ext>
            </a:extLst>
          </p:cNvPr>
          <p:cNvSpPr>
            <a:spLocks noGrp="1"/>
          </p:cNvSpPr>
          <p:nvPr>
            <p:ph type="title"/>
          </p:nvPr>
        </p:nvSpPr>
        <p:spPr>
          <a:xfrm>
            <a:off x="839788" y="365126"/>
            <a:ext cx="10515600" cy="528126"/>
          </a:xfrm>
        </p:spPr>
        <p:txBody>
          <a:bodyPr>
            <a:normAutofit fontScale="90000"/>
          </a:bodyPr>
          <a:lstStyle/>
          <a:p>
            <a:r>
              <a:rPr lang="en-US" dirty="0"/>
              <a:t>Image sources</a:t>
            </a:r>
          </a:p>
        </p:txBody>
      </p:sp>
      <p:sp>
        <p:nvSpPr>
          <p:cNvPr id="4" name="Content Placeholder 3">
            <a:extLst>
              <a:ext uri="{FF2B5EF4-FFF2-40B4-BE49-F238E27FC236}">
                <a16:creationId xmlns:a16="http://schemas.microsoft.com/office/drawing/2014/main" id="{BCA76BF4-BEAB-3543-AE2C-ADA3A1CC6891}"/>
              </a:ext>
            </a:extLst>
          </p:cNvPr>
          <p:cNvSpPr>
            <a:spLocks noGrp="1"/>
          </p:cNvSpPr>
          <p:nvPr>
            <p:ph sz="half" idx="2"/>
          </p:nvPr>
        </p:nvSpPr>
        <p:spPr>
          <a:xfrm>
            <a:off x="839788" y="1681163"/>
            <a:ext cx="5157787" cy="4508500"/>
          </a:xfrm>
        </p:spPr>
        <p:txBody>
          <a:bodyPr>
            <a:normAutofit fontScale="62500" lnSpcReduction="20000"/>
          </a:bodyPr>
          <a:lstStyle/>
          <a:p>
            <a:r>
              <a:rPr lang="en-GB" dirty="0"/>
              <a:t>World’s largest repository of container images (5.5m, 13b DL/month)</a:t>
            </a:r>
          </a:p>
          <a:p>
            <a:r>
              <a:rPr lang="en-GB" dirty="0"/>
              <a:t>Teams &amp; Organizations</a:t>
            </a:r>
          </a:p>
          <a:p>
            <a:pPr lvl="1"/>
            <a:r>
              <a:rPr lang="en-GB" dirty="0"/>
              <a:t>Manage access to private repositories of container images.</a:t>
            </a:r>
          </a:p>
          <a:p>
            <a:r>
              <a:rPr lang="en-GB" dirty="0"/>
              <a:t>Official Images</a:t>
            </a:r>
          </a:p>
          <a:p>
            <a:pPr lvl="1"/>
            <a:r>
              <a:rPr lang="en-GB" dirty="0"/>
              <a:t>Pull and use high-quality container images provided by Docker.</a:t>
            </a:r>
          </a:p>
          <a:p>
            <a:r>
              <a:rPr lang="en-GB" dirty="0"/>
              <a:t>Publisher Images</a:t>
            </a:r>
          </a:p>
          <a:p>
            <a:pPr lvl="1"/>
            <a:r>
              <a:rPr lang="en-GB" dirty="0"/>
              <a:t>Pull and use high- quality container images provided by external vendors.</a:t>
            </a:r>
          </a:p>
          <a:p>
            <a:r>
              <a:rPr lang="en-GB" dirty="0"/>
              <a:t>Builds</a:t>
            </a:r>
          </a:p>
          <a:p>
            <a:pPr lvl="1"/>
            <a:r>
              <a:rPr lang="en-GB" dirty="0"/>
              <a:t>Automatically build container images from GitHub and Bitbucket and push them to Docker Hub.</a:t>
            </a:r>
          </a:p>
          <a:p>
            <a:r>
              <a:rPr lang="en-GB" dirty="0"/>
              <a:t>Webhooks</a:t>
            </a:r>
          </a:p>
          <a:p>
            <a:pPr lvl="1"/>
            <a:r>
              <a:rPr lang="en-GB" dirty="0"/>
              <a:t>Trigger actions after a successful push to a repository to integrate Docker Hub with other services.</a:t>
            </a:r>
          </a:p>
          <a:p>
            <a:r>
              <a:rPr lang="en-GB" dirty="0"/>
              <a:t>https://</a:t>
            </a:r>
            <a:r>
              <a:rPr lang="en-GB" dirty="0" err="1"/>
              <a:t>hub.docker.com</a:t>
            </a:r>
            <a:r>
              <a:rPr lang="en-GB" dirty="0"/>
              <a:t>/</a:t>
            </a:r>
          </a:p>
          <a:p>
            <a:endParaRPr lang="en-US" dirty="0"/>
          </a:p>
        </p:txBody>
      </p:sp>
      <p:sp>
        <p:nvSpPr>
          <p:cNvPr id="6" name="Content Placeholder 5">
            <a:extLst>
              <a:ext uri="{FF2B5EF4-FFF2-40B4-BE49-F238E27FC236}">
                <a16:creationId xmlns:a16="http://schemas.microsoft.com/office/drawing/2014/main" id="{62A75B43-16B7-6D4C-BD5B-83FDF1262FF4}"/>
              </a:ext>
            </a:extLst>
          </p:cNvPr>
          <p:cNvSpPr>
            <a:spLocks noGrp="1"/>
          </p:cNvSpPr>
          <p:nvPr>
            <p:ph sz="quarter" idx="4"/>
          </p:nvPr>
        </p:nvSpPr>
        <p:spPr>
          <a:xfrm>
            <a:off x="6172200" y="1681163"/>
            <a:ext cx="5183188" cy="4508500"/>
          </a:xfrm>
        </p:spPr>
        <p:txBody>
          <a:bodyPr>
            <a:normAutofit fontScale="62500" lnSpcReduction="20000"/>
          </a:bodyPr>
          <a:lstStyle/>
          <a:p>
            <a:r>
              <a:rPr lang="en-GB" dirty="0"/>
              <a:t>Community-driven project </a:t>
            </a:r>
          </a:p>
          <a:p>
            <a:r>
              <a:rPr lang="en-GB" dirty="0"/>
              <a:t>Specialised in bioinformatics tools</a:t>
            </a:r>
          </a:p>
          <a:p>
            <a:r>
              <a:rPr lang="en-GB" dirty="0"/>
              <a:t>Provides the infrastructure and basic guidelines to create, manage and distribute bioinformatics packages (</a:t>
            </a:r>
            <a:r>
              <a:rPr lang="en-GB" dirty="0" err="1"/>
              <a:t>e.g</a:t>
            </a:r>
            <a:r>
              <a:rPr lang="en-GB" dirty="0"/>
              <a:t> </a:t>
            </a:r>
            <a:r>
              <a:rPr lang="en-GB" dirty="0" err="1"/>
              <a:t>conda</a:t>
            </a:r>
            <a:r>
              <a:rPr lang="en-GB" dirty="0"/>
              <a:t>) and images (</a:t>
            </a:r>
            <a:r>
              <a:rPr lang="en-GB" dirty="0" err="1"/>
              <a:t>e.g</a:t>
            </a:r>
            <a:r>
              <a:rPr lang="en-GB" dirty="0"/>
              <a:t> docker, singularity)</a:t>
            </a:r>
          </a:p>
          <a:p>
            <a:r>
              <a:rPr lang="en-GB" dirty="0"/>
              <a:t>Provide guidelines and help on how to create reproducible pipelines and workflows using bioinformatics containers.</a:t>
            </a:r>
          </a:p>
          <a:p>
            <a:r>
              <a:rPr lang="en-US" dirty="0"/>
              <a:t>Users are able to request an image to be created.</a:t>
            </a:r>
          </a:p>
          <a:p>
            <a:r>
              <a:rPr lang="en-US" dirty="0"/>
              <a:t>https://</a:t>
            </a:r>
            <a:r>
              <a:rPr lang="en-US" dirty="0" err="1"/>
              <a:t>biocontainers.pro</a:t>
            </a:r>
            <a:r>
              <a:rPr lang="en-US" dirty="0"/>
              <a:t>/</a:t>
            </a:r>
          </a:p>
          <a:p>
            <a:r>
              <a:rPr lang="en-US" dirty="0"/>
              <a:t>https://</a:t>
            </a:r>
            <a:r>
              <a:rPr lang="en-US" dirty="0" err="1"/>
              <a:t>academic.oup.com</a:t>
            </a:r>
            <a:r>
              <a:rPr lang="en-US" dirty="0"/>
              <a:t>/bioinformatics/article/33/16/2580/3096437</a:t>
            </a:r>
          </a:p>
          <a:p>
            <a:pPr marL="0" indent="0">
              <a:buNone/>
            </a:pPr>
            <a:endParaRPr lang="en-US" dirty="0"/>
          </a:p>
        </p:txBody>
      </p:sp>
      <p:pic>
        <p:nvPicPr>
          <p:cNvPr id="7" name="Picture 6">
            <a:extLst>
              <a:ext uri="{FF2B5EF4-FFF2-40B4-BE49-F238E27FC236}">
                <a16:creationId xmlns:a16="http://schemas.microsoft.com/office/drawing/2014/main" id="{1E794666-0DF7-9441-9C08-4AC35515DB5C}"/>
              </a:ext>
            </a:extLst>
          </p:cNvPr>
          <p:cNvPicPr>
            <a:picLocks noChangeAspect="1"/>
          </p:cNvPicPr>
          <p:nvPr/>
        </p:nvPicPr>
        <p:blipFill>
          <a:blip r:embed="rId2"/>
          <a:stretch>
            <a:fillRect/>
          </a:stretch>
        </p:blipFill>
        <p:spPr>
          <a:xfrm>
            <a:off x="2279438" y="1024355"/>
            <a:ext cx="2278486" cy="528126"/>
          </a:xfrm>
          <a:prstGeom prst="rect">
            <a:avLst/>
          </a:prstGeom>
        </p:spPr>
      </p:pic>
      <p:pic>
        <p:nvPicPr>
          <p:cNvPr id="8" name="Picture 7">
            <a:extLst>
              <a:ext uri="{FF2B5EF4-FFF2-40B4-BE49-F238E27FC236}">
                <a16:creationId xmlns:a16="http://schemas.microsoft.com/office/drawing/2014/main" id="{D3C7439D-A493-4E42-881B-84646766AB98}"/>
              </a:ext>
            </a:extLst>
          </p:cNvPr>
          <p:cNvPicPr>
            <a:picLocks noChangeAspect="1"/>
          </p:cNvPicPr>
          <p:nvPr/>
        </p:nvPicPr>
        <p:blipFill>
          <a:blip r:embed="rId3"/>
          <a:stretch>
            <a:fillRect/>
          </a:stretch>
        </p:blipFill>
        <p:spPr>
          <a:xfrm>
            <a:off x="7634078" y="962874"/>
            <a:ext cx="1869686" cy="648667"/>
          </a:xfrm>
          <a:prstGeom prst="rect">
            <a:avLst/>
          </a:prstGeom>
        </p:spPr>
      </p:pic>
    </p:spTree>
    <p:extLst>
      <p:ext uri="{BB962C8B-B14F-4D97-AF65-F5344CB8AC3E}">
        <p14:creationId xmlns:p14="http://schemas.microsoft.com/office/powerpoint/2010/main" val="31589649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D6686-D8EB-4345-808E-FCEEB800D86E}"/>
              </a:ext>
            </a:extLst>
          </p:cNvPr>
          <p:cNvSpPr>
            <a:spLocks noGrp="1"/>
          </p:cNvSpPr>
          <p:nvPr>
            <p:ph type="title"/>
          </p:nvPr>
        </p:nvSpPr>
        <p:spPr/>
        <p:txBody>
          <a:bodyPr>
            <a:normAutofit fontScale="90000"/>
          </a:bodyPr>
          <a:lstStyle/>
          <a:p>
            <a:r>
              <a:rPr lang="en-US" dirty="0"/>
              <a:t>Overview </a:t>
            </a:r>
          </a:p>
        </p:txBody>
      </p:sp>
      <p:graphicFrame>
        <p:nvGraphicFramePr>
          <p:cNvPr id="5" name="Table 4">
            <a:extLst>
              <a:ext uri="{FF2B5EF4-FFF2-40B4-BE49-F238E27FC236}">
                <a16:creationId xmlns:a16="http://schemas.microsoft.com/office/drawing/2014/main" id="{5704110B-D193-A243-A0D7-5B3832E6AF2D}"/>
              </a:ext>
            </a:extLst>
          </p:cNvPr>
          <p:cNvGraphicFramePr>
            <a:graphicFrameLocks noGrp="1"/>
          </p:cNvGraphicFramePr>
          <p:nvPr>
            <p:extLst>
              <p:ext uri="{D42A27DB-BD31-4B8C-83A1-F6EECF244321}">
                <p14:modId xmlns:p14="http://schemas.microsoft.com/office/powerpoint/2010/main" val="1699013996"/>
              </p:ext>
            </p:extLst>
          </p:nvPr>
        </p:nvGraphicFramePr>
        <p:xfrm>
          <a:off x="838200" y="1498600"/>
          <a:ext cx="10515599" cy="3861591"/>
        </p:xfrm>
        <a:graphic>
          <a:graphicData uri="http://schemas.openxmlformats.org/drawingml/2006/table">
            <a:tbl>
              <a:tblPr>
                <a:tableStyleId>{5C22544A-7EE6-4342-B048-85BDC9FD1C3A}</a:tableStyleId>
              </a:tblPr>
              <a:tblGrid>
                <a:gridCol w="1612706">
                  <a:extLst>
                    <a:ext uri="{9D8B030D-6E8A-4147-A177-3AD203B41FA5}">
                      <a16:colId xmlns:a16="http://schemas.microsoft.com/office/drawing/2014/main" val="1713828526"/>
                    </a:ext>
                  </a:extLst>
                </a:gridCol>
                <a:gridCol w="8902893">
                  <a:extLst>
                    <a:ext uri="{9D8B030D-6E8A-4147-A177-3AD203B41FA5}">
                      <a16:colId xmlns:a16="http://schemas.microsoft.com/office/drawing/2014/main" val="3759754039"/>
                    </a:ext>
                  </a:extLst>
                </a:gridCol>
              </a:tblGrid>
              <a:tr h="264148">
                <a:tc>
                  <a:txBody>
                    <a:bodyPr/>
                    <a:lstStyle/>
                    <a:p>
                      <a:pPr algn="ctr" fontAlgn="ctr"/>
                      <a:r>
                        <a:rPr lang="en-GB" sz="1600" u="none" strike="noStrike" dirty="0">
                          <a:effectLst/>
                        </a:rPr>
                        <a:t>Term</a:t>
                      </a:r>
                      <a:endParaRPr lang="en-GB" sz="1600" b="1" i="0" u="none" strike="noStrike" dirty="0">
                        <a:solidFill>
                          <a:srgbClr val="000000"/>
                        </a:solidFill>
                        <a:effectLst/>
                        <a:latin typeface="Calibri" panose="020F0502020204030204" pitchFamily="34" charset="0"/>
                      </a:endParaRPr>
                    </a:p>
                  </a:txBody>
                  <a:tcPr marL="9434" marR="9434" marT="9434" marB="0" anchor="ctr"/>
                </a:tc>
                <a:tc>
                  <a:txBody>
                    <a:bodyPr/>
                    <a:lstStyle/>
                    <a:p>
                      <a:pPr algn="ctr" fontAlgn="ctr"/>
                      <a:r>
                        <a:rPr lang="en-GB" sz="1600" u="none" strike="noStrike" dirty="0">
                          <a:effectLst/>
                        </a:rPr>
                        <a:t>Description</a:t>
                      </a:r>
                      <a:endParaRPr lang="en-GB" sz="1600" b="1" i="0" u="none" strike="noStrike" dirty="0">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3745641926"/>
                  </a:ext>
                </a:extLst>
              </a:tr>
              <a:tr h="553453">
                <a:tc>
                  <a:txBody>
                    <a:bodyPr/>
                    <a:lstStyle/>
                    <a:p>
                      <a:pPr algn="ctr" fontAlgn="ctr"/>
                      <a:r>
                        <a:rPr lang="en-GB" sz="1600" u="none" strike="noStrike">
                          <a:effectLst/>
                        </a:rPr>
                        <a:t>Dockerfile</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a:effectLst/>
                        </a:rPr>
                        <a:t>text document that contains all the commands a user could call on the command line to assemble an image.</a:t>
                      </a:r>
                      <a:endParaRPr lang="en-GB" sz="1600" b="0" i="0" u="none" strike="noStrike">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2020487609"/>
                  </a:ext>
                </a:extLst>
              </a:tr>
              <a:tr h="276726">
                <a:tc>
                  <a:txBody>
                    <a:bodyPr/>
                    <a:lstStyle/>
                    <a:p>
                      <a:pPr algn="ctr" fontAlgn="ctr"/>
                      <a:r>
                        <a:rPr lang="en-GB" sz="1600" u="none" strike="noStrike">
                          <a:effectLst/>
                        </a:rPr>
                        <a:t>Layer</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a:effectLst/>
                        </a:rPr>
                        <a:t>Set of read-only files to provision the system. Think of a layer as a read only snapshot of the filesystem.</a:t>
                      </a:r>
                      <a:endParaRPr lang="en-GB" sz="1600" b="0" i="0" u="none" strike="noStrike">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89241530"/>
                  </a:ext>
                </a:extLst>
              </a:tr>
              <a:tr h="830179">
                <a:tc>
                  <a:txBody>
                    <a:bodyPr/>
                    <a:lstStyle/>
                    <a:p>
                      <a:pPr algn="ctr" fontAlgn="ctr"/>
                      <a:r>
                        <a:rPr lang="en-GB" sz="1600" u="none" strike="noStrike">
                          <a:effectLst/>
                        </a:rPr>
                        <a:t>Image</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a:effectLst/>
                        </a:rPr>
                        <a:t>Read-only layer that is the base of your container. It can have a parent image to abstract away the more basic filesystem snapshot. A Java image would inherit from a linux image with the preinstalled utilities. A tomcat image will have a Java image as the parent because it depends on Java to run Tomcat.</a:t>
                      </a:r>
                      <a:endParaRPr lang="en-GB" sz="1600" b="0" i="0" u="none" strike="noStrike">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1404738479"/>
                  </a:ext>
                </a:extLst>
              </a:tr>
              <a:tr h="553453">
                <a:tc>
                  <a:txBody>
                    <a:bodyPr/>
                    <a:lstStyle/>
                    <a:p>
                      <a:pPr algn="ctr" fontAlgn="ctr"/>
                      <a:r>
                        <a:rPr lang="en-GB" sz="1600" u="none" strike="noStrike">
                          <a:effectLst/>
                        </a:rPr>
                        <a:t>Container</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dirty="0">
                          <a:effectLst/>
                        </a:rPr>
                        <a:t>Runnable &amp; writeable instance of the image. Basically it is a process isolated by docker that runs on top of the filesystem that an image provides.</a:t>
                      </a:r>
                      <a:endParaRPr lang="en-GB" sz="1600" b="0" i="0" u="none" strike="noStrike" dirty="0">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3979322729"/>
                  </a:ext>
                </a:extLst>
              </a:tr>
              <a:tr h="553453">
                <a:tc>
                  <a:txBody>
                    <a:bodyPr/>
                    <a:lstStyle/>
                    <a:p>
                      <a:pPr algn="ctr" fontAlgn="ctr"/>
                      <a:r>
                        <a:rPr lang="en-GB" sz="1600" u="none" strike="noStrike">
                          <a:effectLst/>
                        </a:rPr>
                        <a:t>Registry / Hub</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a:effectLst/>
                        </a:rPr>
                        <a:t>Central place where all publicly published images live. You can search it, upload your images there and when you pull a docker image, it comes the repository/hub.</a:t>
                      </a:r>
                      <a:endParaRPr lang="en-GB" sz="1600" b="0" i="0" u="none" strike="noStrike">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3069768065"/>
                  </a:ext>
                </a:extLst>
              </a:tr>
              <a:tr h="830179">
                <a:tc>
                  <a:txBody>
                    <a:bodyPr/>
                    <a:lstStyle/>
                    <a:p>
                      <a:pPr algn="ctr" fontAlgn="ctr"/>
                      <a:r>
                        <a:rPr lang="en-GB" sz="1600" u="none" strike="noStrike">
                          <a:effectLst/>
                        </a:rPr>
                        <a:t>Docker machine</a:t>
                      </a:r>
                      <a:endParaRPr lang="en-GB" sz="1600" b="1" i="0" u="none" strike="noStrike">
                        <a:solidFill>
                          <a:srgbClr val="000000"/>
                        </a:solidFill>
                        <a:effectLst/>
                        <a:latin typeface="Calibri" panose="020F0502020204030204" pitchFamily="34" charset="0"/>
                      </a:endParaRPr>
                    </a:p>
                  </a:txBody>
                  <a:tcPr marL="9434" marR="9434" marT="9434" marB="0" anchor="ctr"/>
                </a:tc>
                <a:tc>
                  <a:txBody>
                    <a:bodyPr/>
                    <a:lstStyle/>
                    <a:p>
                      <a:pPr algn="l" fontAlgn="ctr"/>
                      <a:r>
                        <a:rPr lang="en-GB" sz="1600" u="none" strike="noStrike" dirty="0">
                          <a:effectLst/>
                        </a:rPr>
                        <a:t>VM within which you can run Docker containers. On Linux you can run docker containers natively, but on OSX and Windows you need a layer of abstraction. A docker machine will spin a very lightweight virtual machine that integrates with the docker command line utilities really well.</a:t>
                      </a:r>
                      <a:endParaRPr lang="en-GB" sz="1600" b="0" i="0" u="none" strike="noStrike" dirty="0">
                        <a:solidFill>
                          <a:srgbClr val="000000"/>
                        </a:solidFill>
                        <a:effectLst/>
                        <a:latin typeface="Calibri" panose="020F0502020204030204" pitchFamily="34" charset="0"/>
                      </a:endParaRPr>
                    </a:p>
                  </a:txBody>
                  <a:tcPr marL="9434" marR="9434" marT="9434" marB="0" anchor="ctr"/>
                </a:tc>
                <a:extLst>
                  <a:ext uri="{0D108BD9-81ED-4DB2-BD59-A6C34878D82A}">
                    <a16:rowId xmlns:a16="http://schemas.microsoft.com/office/drawing/2014/main" val="1164313813"/>
                  </a:ext>
                </a:extLst>
              </a:tr>
            </a:tbl>
          </a:graphicData>
        </a:graphic>
      </p:graphicFrame>
    </p:spTree>
    <p:extLst>
      <p:ext uri="{BB962C8B-B14F-4D97-AF65-F5344CB8AC3E}">
        <p14:creationId xmlns:p14="http://schemas.microsoft.com/office/powerpoint/2010/main" val="164917517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3BDDD4-481E-314F-B3FD-1EAEF3578863}"/>
              </a:ext>
            </a:extLst>
          </p:cNvPr>
          <p:cNvSpPr>
            <a:spLocks noGrp="1"/>
          </p:cNvSpPr>
          <p:nvPr>
            <p:ph type="title"/>
          </p:nvPr>
        </p:nvSpPr>
        <p:spPr/>
        <p:txBody>
          <a:bodyPr>
            <a:normAutofit fontScale="90000"/>
          </a:bodyPr>
          <a:lstStyle/>
          <a:p>
            <a:r>
              <a:rPr lang="en-US" dirty="0"/>
              <a:t>Singularity</a:t>
            </a:r>
          </a:p>
        </p:txBody>
      </p:sp>
      <p:sp>
        <p:nvSpPr>
          <p:cNvPr id="3" name="Content Placeholder 2">
            <a:extLst>
              <a:ext uri="{FF2B5EF4-FFF2-40B4-BE49-F238E27FC236}">
                <a16:creationId xmlns:a16="http://schemas.microsoft.com/office/drawing/2014/main" id="{ADE2B7E3-F20E-C041-97ED-803F7C34C3AB}"/>
              </a:ext>
            </a:extLst>
          </p:cNvPr>
          <p:cNvSpPr>
            <a:spLocks noGrp="1"/>
          </p:cNvSpPr>
          <p:nvPr>
            <p:ph idx="1"/>
          </p:nvPr>
        </p:nvSpPr>
        <p:spPr/>
        <p:txBody>
          <a:bodyPr/>
          <a:lstStyle/>
          <a:p>
            <a:pPr fontAlgn="base"/>
            <a:r>
              <a:rPr lang="en-GB" dirty="0"/>
              <a:t>The “Singularity Launcher” is run by the user, loads the </a:t>
            </a:r>
            <a:br>
              <a:rPr lang="en-GB" dirty="0"/>
            </a:br>
            <a:r>
              <a:rPr lang="en-GB" dirty="0"/>
              <a:t>Singularity container and executes applications as the user.</a:t>
            </a:r>
          </a:p>
          <a:p>
            <a:pPr fontAlgn="base"/>
            <a:r>
              <a:rPr lang="en-GB" dirty="0"/>
              <a:t>No need to virtualize everything, </a:t>
            </a:r>
          </a:p>
          <a:p>
            <a:pPr fontAlgn="base"/>
            <a:r>
              <a:rPr lang="en-GB" dirty="0"/>
              <a:t>No direct means to obtain root/superuser within the container</a:t>
            </a:r>
          </a:p>
          <a:p>
            <a:r>
              <a:rPr lang="en-GB" dirty="0"/>
              <a:t>”</a:t>
            </a:r>
            <a:r>
              <a:rPr lang="en-GB" b="1" dirty="0"/>
              <a:t>If you want to be root inside of the container, </a:t>
            </a:r>
            <a:r>
              <a:rPr lang="en-GB" dirty="0"/>
              <a:t> </a:t>
            </a:r>
            <a:r>
              <a:rPr lang="en-GB" b="1" dirty="0"/>
              <a:t>you must first be root outside of the container”</a:t>
            </a:r>
            <a:endParaRPr lang="en-US" dirty="0">
              <a:hlinkClick r:id="rId2"/>
            </a:endParaRPr>
          </a:p>
          <a:p>
            <a:r>
              <a:rPr lang="en-US" dirty="0">
                <a:hlinkClick r:id="rId2"/>
              </a:rPr>
              <a:t>https://sylabs.io/</a:t>
            </a:r>
            <a:endParaRPr lang="en-US" dirty="0"/>
          </a:p>
          <a:p>
            <a:endParaRPr lang="en-US" dirty="0"/>
          </a:p>
        </p:txBody>
      </p:sp>
      <p:pic>
        <p:nvPicPr>
          <p:cNvPr id="5" name="Picture 4" descr="Icon&#10;&#10;Description automatically generated">
            <a:extLst>
              <a:ext uri="{FF2B5EF4-FFF2-40B4-BE49-F238E27FC236}">
                <a16:creationId xmlns:a16="http://schemas.microsoft.com/office/drawing/2014/main" id="{4840362E-7728-D449-9A7F-0AD99F023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7235" y="4310270"/>
            <a:ext cx="1498600" cy="1524000"/>
          </a:xfrm>
          <a:prstGeom prst="rect">
            <a:avLst/>
          </a:prstGeom>
        </p:spPr>
      </p:pic>
    </p:spTree>
    <p:extLst>
      <p:ext uri="{BB962C8B-B14F-4D97-AF65-F5344CB8AC3E}">
        <p14:creationId xmlns:p14="http://schemas.microsoft.com/office/powerpoint/2010/main" val="29318844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5B3A0-232E-CF4A-8639-32D279791C65}"/>
              </a:ext>
            </a:extLst>
          </p:cNvPr>
          <p:cNvSpPr>
            <a:spLocks noGrp="1"/>
          </p:cNvSpPr>
          <p:nvPr>
            <p:ph type="title"/>
          </p:nvPr>
        </p:nvSpPr>
        <p:spPr/>
        <p:txBody>
          <a:bodyPr>
            <a:normAutofit fontScale="90000"/>
          </a:bodyPr>
          <a:lstStyle/>
          <a:p>
            <a:r>
              <a:rPr lang="en-US" dirty="0"/>
              <a:t>Singularity vs Docker</a:t>
            </a:r>
          </a:p>
        </p:txBody>
      </p:sp>
      <p:sp>
        <p:nvSpPr>
          <p:cNvPr id="3" name="Content Placeholder 2">
            <a:extLst>
              <a:ext uri="{FF2B5EF4-FFF2-40B4-BE49-F238E27FC236}">
                <a16:creationId xmlns:a16="http://schemas.microsoft.com/office/drawing/2014/main" id="{EF02808D-1356-554B-BE32-D57439BF0C80}"/>
              </a:ext>
            </a:extLst>
          </p:cNvPr>
          <p:cNvSpPr>
            <a:spLocks noGrp="1"/>
          </p:cNvSpPr>
          <p:nvPr>
            <p:ph idx="1"/>
          </p:nvPr>
        </p:nvSpPr>
        <p:spPr/>
        <p:txBody>
          <a:bodyPr/>
          <a:lstStyle/>
          <a:p>
            <a:pPr fontAlgn="base"/>
            <a:r>
              <a:rPr lang="en-GB" dirty="0"/>
              <a:t>Docker needs a daemon running in every node in a cluster (maintenance overhead). </a:t>
            </a:r>
            <a:br>
              <a:rPr lang="en-GB" dirty="0"/>
            </a:br>
            <a:r>
              <a:rPr lang="en-GB" dirty="0"/>
              <a:t>Singularity is only a binary which can be executed directly by any user.</a:t>
            </a:r>
          </a:p>
          <a:p>
            <a:r>
              <a:rPr lang="en-GB" dirty="0"/>
              <a:t>Docker daemon is owned by root, sys admins need to isolate network namespace, create an accounting mechanism for resource usage, create a mechanism to let docker write  in shared file systems</a:t>
            </a:r>
            <a:br>
              <a:rPr lang="en-GB" dirty="0"/>
            </a:br>
            <a:r>
              <a:rPr lang="en-GB" dirty="0"/>
              <a:t>Singularity runs as the user, using all their permissions/restrictions</a:t>
            </a:r>
          </a:p>
          <a:p>
            <a:r>
              <a:rPr lang="en-GB" dirty="0"/>
              <a:t>Singularity is compatible with Docker</a:t>
            </a:r>
          </a:p>
          <a:p>
            <a:r>
              <a:rPr lang="en-GB" dirty="0"/>
              <a:t>Singularity community is much smaller</a:t>
            </a:r>
          </a:p>
        </p:txBody>
      </p:sp>
    </p:spTree>
    <p:extLst>
      <p:ext uri="{BB962C8B-B14F-4D97-AF65-F5344CB8AC3E}">
        <p14:creationId xmlns:p14="http://schemas.microsoft.com/office/powerpoint/2010/main" val="29182454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8675" y="177314"/>
            <a:ext cx="10515600" cy="667609"/>
          </a:xfrm>
        </p:spPr>
        <p:txBody>
          <a:bodyPr>
            <a:normAutofit fontScale="90000"/>
          </a:bodyPr>
          <a:lstStyle/>
          <a:p>
            <a:r>
              <a:rPr lang="en-US" dirty="0"/>
              <a:t>The Matrix From Hell</a:t>
            </a:r>
          </a:p>
        </p:txBody>
      </p:sp>
      <p:graphicFrame>
        <p:nvGraphicFramePr>
          <p:cNvPr id="4" name="Group 1"/>
          <p:cNvGraphicFramePr>
            <a:graphicFrameLocks noGrp="1"/>
          </p:cNvGraphicFramePr>
          <p:nvPr>
            <p:extLst>
              <p:ext uri="{D42A27DB-BD31-4B8C-83A1-F6EECF244321}">
                <p14:modId xmlns:p14="http://schemas.microsoft.com/office/powerpoint/2010/main" val="1387336516"/>
              </p:ext>
            </p:extLst>
          </p:nvPr>
        </p:nvGraphicFramePr>
        <p:xfrm>
          <a:off x="1771646" y="1247775"/>
          <a:ext cx="7791462" cy="4586778"/>
        </p:xfrm>
        <a:graphic>
          <a:graphicData uri="http://schemas.openxmlformats.org/drawingml/2006/table">
            <a:tbl>
              <a:tblPr/>
              <a:tblGrid>
                <a:gridCol w="1731436">
                  <a:extLst>
                    <a:ext uri="{9D8B030D-6E8A-4147-A177-3AD203B41FA5}">
                      <a16:colId xmlns:a16="http://schemas.microsoft.com/office/drawing/2014/main" val="20000"/>
                    </a:ext>
                  </a:extLst>
                </a:gridCol>
                <a:gridCol w="865718">
                  <a:extLst>
                    <a:ext uri="{9D8B030D-6E8A-4147-A177-3AD203B41FA5}">
                      <a16:colId xmlns:a16="http://schemas.microsoft.com/office/drawing/2014/main" val="20001"/>
                    </a:ext>
                  </a:extLst>
                </a:gridCol>
                <a:gridCol w="865718">
                  <a:extLst>
                    <a:ext uri="{9D8B030D-6E8A-4147-A177-3AD203B41FA5}">
                      <a16:colId xmlns:a16="http://schemas.microsoft.com/office/drawing/2014/main" val="20002"/>
                    </a:ext>
                  </a:extLst>
                </a:gridCol>
                <a:gridCol w="865718">
                  <a:extLst>
                    <a:ext uri="{9D8B030D-6E8A-4147-A177-3AD203B41FA5}">
                      <a16:colId xmlns:a16="http://schemas.microsoft.com/office/drawing/2014/main" val="20003"/>
                    </a:ext>
                  </a:extLst>
                </a:gridCol>
                <a:gridCol w="865718">
                  <a:extLst>
                    <a:ext uri="{9D8B030D-6E8A-4147-A177-3AD203B41FA5}">
                      <a16:colId xmlns:a16="http://schemas.microsoft.com/office/drawing/2014/main" val="20004"/>
                    </a:ext>
                  </a:extLst>
                </a:gridCol>
                <a:gridCol w="865718">
                  <a:extLst>
                    <a:ext uri="{9D8B030D-6E8A-4147-A177-3AD203B41FA5}">
                      <a16:colId xmlns:a16="http://schemas.microsoft.com/office/drawing/2014/main" val="20005"/>
                    </a:ext>
                  </a:extLst>
                </a:gridCol>
                <a:gridCol w="865718">
                  <a:extLst>
                    <a:ext uri="{9D8B030D-6E8A-4147-A177-3AD203B41FA5}">
                      <a16:colId xmlns:a16="http://schemas.microsoft.com/office/drawing/2014/main" val="20006"/>
                    </a:ext>
                  </a:extLst>
                </a:gridCol>
                <a:gridCol w="865718">
                  <a:extLst>
                    <a:ext uri="{9D8B030D-6E8A-4147-A177-3AD203B41FA5}">
                      <a16:colId xmlns:a16="http://schemas.microsoft.com/office/drawing/2014/main" val="20007"/>
                    </a:ext>
                  </a:extLst>
                </a:gridCol>
              </a:tblGrid>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Static website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Web frontend </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Background workers</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User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Analytics DB</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Queue</a:t>
                      </a:r>
                    </a:p>
                  </a:txBody>
                  <a:tcPr marL="17591" marR="17591" marT="17591" marB="17591"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endPar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65525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7591" marR="17591" marT="17591" marB="17591"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Development VM</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QA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Single Prod Server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Onsite Cluster</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Public Cloud</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Contributor’s laptop</a:t>
                      </a:r>
                    </a:p>
                  </a:txBody>
                  <a:tcPr marL="17591" marR="17591" marT="17591" marB="17591"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rPr>
                        <a:t>Customer Servers</a:t>
                      </a:r>
                    </a:p>
                  </a:txBody>
                  <a:tcPr marL="17591" marR="17591" marT="17591" marB="17591"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solidFill>
                      <a:schemeClr val="accent1"/>
                    </a:solidFill>
                  </a:tcPr>
                </a:tc>
                <a:extLst>
                  <a:ext uri="{0D108BD9-81ED-4DB2-BD59-A6C34878D82A}">
                    <a16:rowId xmlns:a16="http://schemas.microsoft.com/office/drawing/2014/main" val="10006"/>
                  </a:ext>
                </a:extLst>
              </a:tr>
            </a:tbl>
          </a:graphicData>
        </a:graphic>
      </p:graphicFrame>
      <p:sp>
        <p:nvSpPr>
          <p:cNvPr id="5" name="Freeform 4"/>
          <p:cNvSpPr/>
          <p:nvPr/>
        </p:nvSpPr>
        <p:spPr>
          <a:xfrm>
            <a:off x="1454748" y="139899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6" name="Freeform 5"/>
          <p:cNvSpPr/>
          <p:nvPr/>
        </p:nvSpPr>
        <p:spPr>
          <a:xfrm>
            <a:off x="1529772" y="1534026"/>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 name="Freeform 6"/>
          <p:cNvSpPr/>
          <p:nvPr/>
        </p:nvSpPr>
        <p:spPr>
          <a:xfrm>
            <a:off x="1380297" y="1534026"/>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8" name="Freeform 7"/>
          <p:cNvSpPr/>
          <p:nvPr/>
        </p:nvSpPr>
        <p:spPr>
          <a:xfrm>
            <a:off x="1396390"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 name="Freeform 8"/>
          <p:cNvSpPr/>
          <p:nvPr/>
        </p:nvSpPr>
        <p:spPr>
          <a:xfrm>
            <a:off x="1545865" y="211884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 name="Freeform 9"/>
          <p:cNvSpPr/>
          <p:nvPr/>
        </p:nvSpPr>
        <p:spPr>
          <a:xfrm>
            <a:off x="1471414" y="22538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1" name="Freeform 10"/>
          <p:cNvSpPr/>
          <p:nvPr/>
        </p:nvSpPr>
        <p:spPr>
          <a:xfrm>
            <a:off x="1321939" y="225387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2" name="Freeform 11"/>
          <p:cNvSpPr/>
          <p:nvPr/>
        </p:nvSpPr>
        <p:spPr>
          <a:xfrm>
            <a:off x="1403312" y="266475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3" name="Freeform 12"/>
          <p:cNvSpPr/>
          <p:nvPr/>
        </p:nvSpPr>
        <p:spPr>
          <a:xfrm>
            <a:off x="1328288"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4" name="Freeform 13"/>
          <p:cNvSpPr/>
          <p:nvPr/>
        </p:nvSpPr>
        <p:spPr>
          <a:xfrm>
            <a:off x="1477763" y="279978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5" name="Freeform 14"/>
          <p:cNvSpPr/>
          <p:nvPr/>
        </p:nvSpPr>
        <p:spPr>
          <a:xfrm>
            <a:off x="1403312" y="293481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6" name="Freeform 15"/>
          <p:cNvSpPr/>
          <p:nvPr/>
        </p:nvSpPr>
        <p:spPr>
          <a:xfrm>
            <a:off x="1500592" y="462974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7" name="Freeform 16"/>
          <p:cNvSpPr/>
          <p:nvPr/>
        </p:nvSpPr>
        <p:spPr>
          <a:xfrm>
            <a:off x="1351117" y="462974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8" name="Freeform 17"/>
          <p:cNvSpPr/>
          <p:nvPr/>
        </p:nvSpPr>
        <p:spPr>
          <a:xfrm>
            <a:off x="1425568" y="476477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9" name="Freeform 18"/>
          <p:cNvSpPr/>
          <p:nvPr/>
        </p:nvSpPr>
        <p:spPr>
          <a:xfrm>
            <a:off x="1500592" y="489980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0" name="Freeform 19"/>
          <p:cNvSpPr/>
          <p:nvPr/>
        </p:nvSpPr>
        <p:spPr>
          <a:xfrm>
            <a:off x="1351117" y="489980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1" name="Freeform 20"/>
          <p:cNvSpPr/>
          <p:nvPr/>
        </p:nvSpPr>
        <p:spPr>
          <a:xfrm>
            <a:off x="1393588" y="396827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2" name="Freeform 21"/>
          <p:cNvSpPr/>
          <p:nvPr/>
        </p:nvSpPr>
        <p:spPr>
          <a:xfrm>
            <a:off x="1468039" y="410330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3" name="Freeform 22"/>
          <p:cNvSpPr/>
          <p:nvPr/>
        </p:nvSpPr>
        <p:spPr>
          <a:xfrm>
            <a:off x="1393588" y="4238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4" name="Freeform 23"/>
          <p:cNvSpPr/>
          <p:nvPr/>
        </p:nvSpPr>
        <p:spPr>
          <a:xfrm>
            <a:off x="1490869" y="3394331"/>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25" name="Freeform 24"/>
          <p:cNvSpPr/>
          <p:nvPr/>
        </p:nvSpPr>
        <p:spPr>
          <a:xfrm>
            <a:off x="1341394" y="339433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26" name="Freeform 25"/>
          <p:cNvSpPr/>
          <p:nvPr/>
        </p:nvSpPr>
        <p:spPr>
          <a:xfrm>
            <a:off x="1415845" y="3529361"/>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pic>
        <p:nvPicPr>
          <p:cNvPr id="27" name="Picture 19"/>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12889" y="5981889"/>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8" name="Picture 1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27756" y="5883348"/>
            <a:ext cx="697515" cy="4482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29" name="Picture 28"/>
          <p:cNvPicPr>
            <a:picLocks noChangeAspect="1"/>
          </p:cNvPicPr>
          <p:nvPr/>
        </p:nvPicPr>
        <p:blipFill>
          <a:blip r:embed="rId5" cstate="print"/>
          <a:stretch>
            <a:fillRect/>
          </a:stretch>
        </p:blipFill>
        <p:spPr>
          <a:xfrm>
            <a:off x="4564908" y="5892873"/>
            <a:ext cx="479135" cy="649674"/>
          </a:xfrm>
          <a:prstGeom prst="rect">
            <a:avLst/>
          </a:prstGeom>
        </p:spPr>
      </p:pic>
      <p:pic>
        <p:nvPicPr>
          <p:cNvPr id="30" name="Picture 29"/>
          <p:cNvPicPr>
            <a:picLocks noChangeAspect="1"/>
          </p:cNvPicPr>
          <p:nvPr/>
        </p:nvPicPr>
        <p:blipFill>
          <a:blip r:embed="rId6" cstate="print"/>
          <a:stretch>
            <a:fillRect/>
          </a:stretch>
        </p:blipFill>
        <p:spPr>
          <a:xfrm>
            <a:off x="6249808" y="5921448"/>
            <a:ext cx="596983" cy="820634"/>
          </a:xfrm>
          <a:prstGeom prst="rect">
            <a:avLst/>
          </a:prstGeom>
        </p:spPr>
      </p:pic>
      <p:pic>
        <p:nvPicPr>
          <p:cNvPr id="31" name="Picture 2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004653" y="6061100"/>
            <a:ext cx="841760" cy="507037"/>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32" name="Picture 31"/>
          <p:cNvPicPr>
            <a:picLocks noChangeAspect="1"/>
          </p:cNvPicPr>
          <p:nvPr/>
        </p:nvPicPr>
        <p:blipFill>
          <a:blip r:embed="rId8" cstate="print"/>
          <a:stretch>
            <a:fillRect/>
          </a:stretch>
        </p:blipFill>
        <p:spPr>
          <a:xfrm>
            <a:off x="8033506" y="6108725"/>
            <a:ext cx="559882" cy="445832"/>
          </a:xfrm>
          <a:prstGeom prst="rect">
            <a:avLst/>
          </a:prstGeom>
        </p:spPr>
      </p:pic>
      <p:pic>
        <p:nvPicPr>
          <p:cNvPr id="33" name="Picture 32"/>
          <p:cNvPicPr>
            <a:picLocks noChangeAspect="1"/>
          </p:cNvPicPr>
          <p:nvPr/>
        </p:nvPicPr>
        <p:blipFill>
          <a:blip r:embed="rId5" cstate="print"/>
          <a:stretch>
            <a:fillRect/>
          </a:stretch>
        </p:blipFill>
        <p:spPr>
          <a:xfrm>
            <a:off x="8825826" y="5966590"/>
            <a:ext cx="479135" cy="649674"/>
          </a:xfrm>
          <a:prstGeom prst="rect">
            <a:avLst/>
          </a:prstGeom>
        </p:spPr>
      </p:pic>
      <p:pic>
        <p:nvPicPr>
          <p:cNvPr id="34" name="Picture 33"/>
          <p:cNvPicPr>
            <a:picLocks noChangeAspect="1"/>
          </p:cNvPicPr>
          <p:nvPr/>
        </p:nvPicPr>
        <p:blipFill>
          <a:blip r:embed="rId5" cstate="print"/>
          <a:stretch>
            <a:fillRect/>
          </a:stretch>
        </p:blipFill>
        <p:spPr>
          <a:xfrm>
            <a:off x="8939315" y="5966590"/>
            <a:ext cx="479135" cy="649674"/>
          </a:xfrm>
          <a:prstGeom prst="rect">
            <a:avLst/>
          </a:prstGeom>
        </p:spPr>
      </p:pic>
      <p:pic>
        <p:nvPicPr>
          <p:cNvPr id="35" name="Picture 34"/>
          <p:cNvPicPr>
            <a:picLocks noChangeAspect="1"/>
          </p:cNvPicPr>
          <p:nvPr/>
        </p:nvPicPr>
        <p:blipFill>
          <a:blip r:embed="rId5" cstate="print"/>
          <a:stretch>
            <a:fillRect/>
          </a:stretch>
        </p:blipFill>
        <p:spPr>
          <a:xfrm>
            <a:off x="9065393" y="5971470"/>
            <a:ext cx="479135" cy="649674"/>
          </a:xfrm>
          <a:prstGeom prst="rect">
            <a:avLst/>
          </a:prstGeom>
        </p:spPr>
      </p:pic>
      <p:graphicFrame>
        <p:nvGraphicFramePr>
          <p:cNvPr id="50" name="Table 49"/>
          <p:cNvGraphicFramePr>
            <a:graphicFrameLocks noGrp="1"/>
          </p:cNvGraphicFramePr>
          <p:nvPr/>
        </p:nvGraphicFramePr>
        <p:xfrm>
          <a:off x="3519484" y="1243541"/>
          <a:ext cx="6034091" cy="3931524"/>
        </p:xfrm>
        <a:graphic>
          <a:graphicData uri="http://schemas.openxmlformats.org/drawingml/2006/table">
            <a:tbl>
              <a:tblPr/>
              <a:tblGrid>
                <a:gridCol w="862013">
                  <a:extLst>
                    <a:ext uri="{9D8B030D-6E8A-4147-A177-3AD203B41FA5}">
                      <a16:colId xmlns:a16="http://schemas.microsoft.com/office/drawing/2014/main" val="20000"/>
                    </a:ext>
                  </a:extLst>
                </a:gridCol>
                <a:gridCol w="862013">
                  <a:extLst>
                    <a:ext uri="{9D8B030D-6E8A-4147-A177-3AD203B41FA5}">
                      <a16:colId xmlns:a16="http://schemas.microsoft.com/office/drawing/2014/main" val="20001"/>
                    </a:ext>
                  </a:extLst>
                </a:gridCol>
                <a:gridCol w="862013">
                  <a:extLst>
                    <a:ext uri="{9D8B030D-6E8A-4147-A177-3AD203B41FA5}">
                      <a16:colId xmlns:a16="http://schemas.microsoft.com/office/drawing/2014/main" val="20002"/>
                    </a:ext>
                  </a:extLst>
                </a:gridCol>
                <a:gridCol w="862013">
                  <a:extLst>
                    <a:ext uri="{9D8B030D-6E8A-4147-A177-3AD203B41FA5}">
                      <a16:colId xmlns:a16="http://schemas.microsoft.com/office/drawing/2014/main" val="20003"/>
                    </a:ext>
                  </a:extLst>
                </a:gridCol>
                <a:gridCol w="862013">
                  <a:extLst>
                    <a:ext uri="{9D8B030D-6E8A-4147-A177-3AD203B41FA5}">
                      <a16:colId xmlns:a16="http://schemas.microsoft.com/office/drawing/2014/main" val="20004"/>
                    </a:ext>
                  </a:extLst>
                </a:gridCol>
                <a:gridCol w="862013">
                  <a:extLst>
                    <a:ext uri="{9D8B030D-6E8A-4147-A177-3AD203B41FA5}">
                      <a16:colId xmlns:a16="http://schemas.microsoft.com/office/drawing/2014/main" val="20005"/>
                    </a:ext>
                  </a:extLst>
                </a:gridCol>
                <a:gridCol w="862013">
                  <a:extLst>
                    <a:ext uri="{9D8B030D-6E8A-4147-A177-3AD203B41FA5}">
                      <a16:colId xmlns:a16="http://schemas.microsoft.com/office/drawing/2014/main" val="20006"/>
                    </a:ext>
                  </a:extLst>
                </a:gridCol>
              </a:tblGrid>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cap="flat">
                      <a:noFill/>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cap="flat">
                      <a:noFill/>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55254">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254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6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7591" marR="17591" marT="17591" marB="17591" anchor="ct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w="254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F3DCF-880D-A241-AE27-B37D83B3AEC2}"/>
              </a:ext>
            </a:extLst>
          </p:cNvPr>
          <p:cNvSpPr>
            <a:spLocks noGrp="1"/>
          </p:cNvSpPr>
          <p:nvPr>
            <p:ph type="title"/>
          </p:nvPr>
        </p:nvSpPr>
        <p:spPr/>
        <p:txBody>
          <a:bodyPr>
            <a:normAutofit fontScale="90000"/>
          </a:bodyPr>
          <a:lstStyle/>
          <a:p>
            <a:endParaRPr lang="en-US"/>
          </a:p>
        </p:txBody>
      </p:sp>
      <p:sp>
        <p:nvSpPr>
          <p:cNvPr id="3" name="Content Placeholder 2">
            <a:extLst>
              <a:ext uri="{FF2B5EF4-FFF2-40B4-BE49-F238E27FC236}">
                <a16:creationId xmlns:a16="http://schemas.microsoft.com/office/drawing/2014/main" id="{BF1161CD-AB51-9E44-923B-26502FA7352A}"/>
              </a:ext>
            </a:extLst>
          </p:cNvPr>
          <p:cNvSpPr>
            <a:spLocks noGrp="1"/>
          </p:cNvSpPr>
          <p:nvPr>
            <p:ph idx="1"/>
          </p:nvPr>
        </p:nvSpPr>
        <p:spPr/>
        <p:txBody>
          <a:bodyPr/>
          <a:lstStyle/>
          <a:p>
            <a:r>
              <a:rPr lang="en-US" dirty="0"/>
              <a:t>docker –help</a:t>
            </a:r>
          </a:p>
          <a:p>
            <a:r>
              <a:rPr lang="en-US" dirty="0"/>
              <a:t>docker run --help</a:t>
            </a:r>
          </a:p>
        </p:txBody>
      </p:sp>
    </p:spTree>
    <p:extLst>
      <p:ext uri="{BB962C8B-B14F-4D97-AF65-F5344CB8AC3E}">
        <p14:creationId xmlns:p14="http://schemas.microsoft.com/office/powerpoint/2010/main" val="9865881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FC3B6-DDFE-EA40-AF0C-445CBCDD2B89}"/>
              </a:ext>
            </a:extLst>
          </p:cNvPr>
          <p:cNvSpPr>
            <a:spLocks noGrp="1"/>
          </p:cNvSpPr>
          <p:nvPr>
            <p:ph type="title"/>
          </p:nvPr>
        </p:nvSpPr>
        <p:spPr/>
        <p:txBody>
          <a:bodyPr>
            <a:normAutofit fontScale="90000"/>
          </a:bodyPr>
          <a:lstStyle/>
          <a:p>
            <a:r>
              <a:rPr lang="en-US" dirty="0"/>
              <a:t>Exercises</a:t>
            </a:r>
          </a:p>
        </p:txBody>
      </p:sp>
    </p:spTree>
    <p:extLst>
      <p:ext uri="{BB962C8B-B14F-4D97-AF65-F5344CB8AC3E}">
        <p14:creationId xmlns:p14="http://schemas.microsoft.com/office/powerpoint/2010/main" val="34320688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5DC73-A73E-8A4B-973A-20E8C44923E0}"/>
              </a:ext>
            </a:extLst>
          </p:cNvPr>
          <p:cNvSpPr>
            <a:spLocks noGrp="1"/>
          </p:cNvSpPr>
          <p:nvPr>
            <p:ph type="title"/>
          </p:nvPr>
        </p:nvSpPr>
        <p:spPr/>
        <p:txBody>
          <a:bodyPr>
            <a:normAutofit fontScale="90000"/>
          </a:bodyPr>
          <a:lstStyle/>
          <a:p>
            <a:r>
              <a:rPr lang="en-US" dirty="0"/>
              <a:t>Namespaces</a:t>
            </a:r>
          </a:p>
        </p:txBody>
      </p:sp>
      <p:sp>
        <p:nvSpPr>
          <p:cNvPr id="3" name="Content Placeholder 2">
            <a:extLst>
              <a:ext uri="{FF2B5EF4-FFF2-40B4-BE49-F238E27FC236}">
                <a16:creationId xmlns:a16="http://schemas.microsoft.com/office/drawing/2014/main" id="{A2DFE997-85A1-DB49-91C8-F625BEF31607}"/>
              </a:ext>
            </a:extLst>
          </p:cNvPr>
          <p:cNvSpPr>
            <a:spLocks noGrp="1"/>
          </p:cNvSpPr>
          <p:nvPr>
            <p:ph idx="1"/>
          </p:nvPr>
        </p:nvSpPr>
        <p:spPr/>
        <p:txBody>
          <a:bodyPr/>
          <a:lstStyle/>
          <a:p>
            <a:r>
              <a:rPr lang="en-US" dirty="0"/>
              <a:t>Open an interactive bash shell using</a:t>
            </a:r>
          </a:p>
        </p:txBody>
      </p:sp>
    </p:spTree>
    <p:extLst>
      <p:ext uri="{BB962C8B-B14F-4D97-AF65-F5344CB8AC3E}">
        <p14:creationId xmlns:p14="http://schemas.microsoft.com/office/powerpoint/2010/main" val="6171772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322F0-D5E3-0F49-8F34-AC582DF2D512}"/>
              </a:ext>
            </a:extLst>
          </p:cNvPr>
          <p:cNvSpPr>
            <a:spLocks noGrp="1"/>
          </p:cNvSpPr>
          <p:nvPr>
            <p:ph type="title"/>
          </p:nvPr>
        </p:nvSpPr>
        <p:spPr>
          <a:xfrm>
            <a:off x="838200" y="50333"/>
            <a:ext cx="9796670" cy="579092"/>
          </a:xfrm>
        </p:spPr>
        <p:txBody>
          <a:bodyPr>
            <a:normAutofit fontScale="90000"/>
          </a:bodyPr>
          <a:lstStyle/>
          <a:p>
            <a:endParaRPr lang="en-US"/>
          </a:p>
        </p:txBody>
      </p:sp>
      <p:sp>
        <p:nvSpPr>
          <p:cNvPr id="4" name="TextBox 3">
            <a:extLst>
              <a:ext uri="{FF2B5EF4-FFF2-40B4-BE49-F238E27FC236}">
                <a16:creationId xmlns:a16="http://schemas.microsoft.com/office/drawing/2014/main" id="{EFCFF510-0B6A-6E4A-8A2B-12BB2BF879F4}"/>
              </a:ext>
            </a:extLst>
          </p:cNvPr>
          <p:cNvSpPr txBox="1"/>
          <p:nvPr/>
        </p:nvSpPr>
        <p:spPr>
          <a:xfrm>
            <a:off x="1082159" y="3781202"/>
            <a:ext cx="10709983" cy="2893100"/>
          </a:xfrm>
          <a:prstGeom prst="rect">
            <a:avLst/>
          </a:prstGeom>
          <a:noFill/>
        </p:spPr>
        <p:txBody>
          <a:bodyPr wrap="none" rtlCol="0">
            <a:spAutoFit/>
          </a:bodyPr>
          <a:lstStyle/>
          <a:p>
            <a:r>
              <a:rPr lang="en-US" sz="1400" b="1" dirty="0">
                <a:latin typeface="Courier New" panose="02070309020205020404" pitchFamily="49" charset="0"/>
                <a:cs typeface="Courier New" panose="02070309020205020404" pitchFamily="49" charset="0"/>
              </a:rPr>
              <a:t>docker container ls –a</a:t>
            </a:r>
          </a:p>
          <a:p>
            <a:r>
              <a:rPr lang="en-US" sz="1400" dirty="0">
                <a:latin typeface="Courier New" panose="02070309020205020404" pitchFamily="49" charset="0"/>
                <a:cs typeface="Courier New" panose="02070309020205020404" pitchFamily="49" charset="0"/>
              </a:rPr>
              <a:t># CONTAINER ID   IMAGE           COMMAND   CREATED          STATUS          PORTS     NAMES</a:t>
            </a:r>
          </a:p>
          <a:p>
            <a:r>
              <a:rPr lang="en-US" sz="1400" dirty="0">
                <a:latin typeface="Courier New" panose="02070309020205020404" pitchFamily="49" charset="0"/>
                <a:cs typeface="Courier New" panose="02070309020205020404" pitchFamily="49" charset="0"/>
              </a:rPr>
              <a:t># e13395437ff4   </a:t>
            </a:r>
            <a:r>
              <a:rPr lang="en-US" sz="1400" dirty="0" err="1">
                <a:latin typeface="Courier New" panose="02070309020205020404" pitchFamily="49" charset="0"/>
                <a:cs typeface="Courier New" panose="02070309020205020404" pitchFamily="49" charset="0"/>
              </a:rPr>
              <a:t>ubuntu:latest</a:t>
            </a:r>
            <a:r>
              <a:rPr lang="en-US" sz="1400" dirty="0">
                <a:latin typeface="Courier New" panose="02070309020205020404" pitchFamily="49" charset="0"/>
                <a:cs typeface="Courier New" panose="02070309020205020404" pitchFamily="49" charset="0"/>
              </a:rPr>
              <a:t>   "bash"    26 minutes ago   Up 26 minutes             distracted_</a:t>
            </a:r>
          </a:p>
          <a:p>
            <a:r>
              <a:rPr lang="en-US" sz="1400" b="1" dirty="0">
                <a:latin typeface="Courier New" panose="02070309020205020404" pitchFamily="49" charset="0"/>
                <a:cs typeface="Courier New" panose="02070309020205020404" pitchFamily="49" charset="0"/>
              </a:rPr>
              <a:t>export </a:t>
            </a:r>
            <a:r>
              <a:rPr lang="en-US" sz="1400" b="1" dirty="0" err="1">
                <a:latin typeface="Courier New" panose="02070309020205020404" pitchFamily="49" charset="0"/>
                <a:cs typeface="Courier New" panose="02070309020205020404" pitchFamily="49" charset="0"/>
              </a:rPr>
              <a:t>container_id</a:t>
            </a:r>
            <a:r>
              <a:rPr lang="en-US" sz="1400" b="1" dirty="0">
                <a:latin typeface="Courier New" panose="02070309020205020404" pitchFamily="49" charset="0"/>
                <a:cs typeface="Courier New" panose="02070309020205020404" pitchFamily="49" charset="0"/>
              </a:rPr>
              <a:t>='</a:t>
            </a:r>
            <a:r>
              <a:rPr lang="en-US" sz="1400" b="1" i="1" dirty="0">
                <a:latin typeface="Courier New" panose="02070309020205020404" pitchFamily="49" charset="0"/>
                <a:cs typeface="Courier New" panose="02070309020205020404" pitchFamily="49" charset="0"/>
              </a:rPr>
              <a:t>&lt;put CONTAINER ID here&gt;</a:t>
            </a:r>
            <a:r>
              <a:rPr lang="en-US" sz="1400" b="1"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#in this case: export </a:t>
            </a:r>
            <a:r>
              <a:rPr lang="en-US" sz="1400" dirty="0" err="1">
                <a:latin typeface="Courier New" panose="02070309020205020404" pitchFamily="49" charset="0"/>
                <a:cs typeface="Courier New" panose="02070309020205020404" pitchFamily="49" charset="0"/>
              </a:rPr>
              <a:t>container_id</a:t>
            </a:r>
            <a:r>
              <a:rPr lang="en-US" sz="1400" dirty="0">
                <a:latin typeface="Courier New" panose="02070309020205020404" pitchFamily="49" charset="0"/>
                <a:cs typeface="Courier New" panose="02070309020205020404" pitchFamily="49" charset="0"/>
              </a:rPr>
              <a:t>='e13395437ff4'</a:t>
            </a:r>
          </a:p>
          <a:p>
            <a:r>
              <a:rPr lang="en-US" sz="1400" b="1" dirty="0">
                <a:latin typeface="Courier New" panose="02070309020205020404" pitchFamily="49" charset="0"/>
                <a:cs typeface="Courier New" panose="02070309020205020404" pitchFamily="49" charset="0"/>
              </a:rPr>
              <a:t>docker exec -t -</a:t>
            </a:r>
            <a:r>
              <a:rPr lang="en-US" sz="1400" b="1" dirty="0" err="1">
                <a:latin typeface="Courier New" panose="02070309020205020404" pitchFamily="49" charset="0"/>
                <a:cs typeface="Courier New" panose="02070309020205020404" pitchFamily="49" charset="0"/>
              </a:rPr>
              <a:t>i</a:t>
            </a:r>
            <a:r>
              <a:rPr lang="en-US" sz="1400" b="1" dirty="0">
                <a:latin typeface="Courier New" panose="02070309020205020404" pitchFamily="49" charset="0"/>
                <a:cs typeface="Courier New" panose="02070309020205020404" pitchFamily="49" charset="0"/>
              </a:rPr>
              <a:t> --privileged $</a:t>
            </a:r>
            <a:r>
              <a:rPr lang="en-US" sz="1400" b="1" dirty="0" err="1">
                <a:latin typeface="Courier New" panose="02070309020205020404" pitchFamily="49" charset="0"/>
                <a:cs typeface="Courier New" panose="02070309020205020404" pitchFamily="49" charset="0"/>
              </a:rPr>
              <a:t>container_id</a:t>
            </a:r>
            <a:r>
              <a:rPr lang="en-US" sz="1400" b="1" dirty="0">
                <a:latin typeface="Courier New" panose="02070309020205020404" pitchFamily="49" charset="0"/>
                <a:cs typeface="Courier New" panose="02070309020205020404" pitchFamily="49" charset="0"/>
              </a:rPr>
              <a:t> bash</a:t>
            </a:r>
          </a:p>
          <a:p>
            <a:r>
              <a:rPr lang="en-US" sz="1400" b="1" dirty="0">
                <a:latin typeface="Courier New" panose="02070309020205020404" pitchFamily="49" charset="0"/>
                <a:cs typeface="Courier New" panose="02070309020205020404" pitchFamily="49" charset="0"/>
              </a:rPr>
              <a:t>ls -l /</a:t>
            </a:r>
            <a:r>
              <a:rPr lang="en-US" sz="1400" b="1" dirty="0" err="1">
                <a:latin typeface="Courier New" panose="02070309020205020404" pitchFamily="49" charset="0"/>
                <a:cs typeface="Courier New" panose="02070309020205020404" pitchFamily="49" charset="0"/>
              </a:rPr>
              <a:t>tmp</a:t>
            </a:r>
            <a:endParaRPr lang="en-US" sz="1400" b="1" dirty="0">
              <a:latin typeface="Courier New" panose="02070309020205020404" pitchFamily="49" charset="0"/>
              <a:cs typeface="Courier New" panose="02070309020205020404" pitchFamily="49" charset="0"/>
            </a:endParaRPr>
          </a:p>
          <a:p>
            <a:r>
              <a:rPr lang="en-US" sz="1400" dirty="0">
                <a:latin typeface="Courier New" panose="02070309020205020404" pitchFamily="49" charset="0"/>
                <a:cs typeface="Courier New" panose="02070309020205020404" pitchFamily="49" charset="0"/>
              </a:rPr>
              <a:t># total 4</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drwx</a:t>
            </a:r>
            <a:r>
              <a:rPr lang="en-US" sz="1400" dirty="0">
                <a:latin typeface="Courier New" panose="02070309020205020404" pitchFamily="49" charset="0"/>
                <a:cs typeface="Courier New" panose="02070309020205020404" pitchFamily="49" charset="0"/>
              </a:rPr>
              <a:t>------ 2 root root 4096 Mar 15 04:02 tmp.4Jsgc4LsGh</a:t>
            </a:r>
          </a:p>
          <a:p>
            <a:r>
              <a:rPr lang="en-US" sz="1400" b="1" dirty="0">
                <a:latin typeface="Courier New" panose="02070309020205020404" pitchFamily="49" charset="0"/>
                <a:cs typeface="Courier New" panose="02070309020205020404" pitchFamily="49" charset="0"/>
              </a:rPr>
              <a:t>cd /</a:t>
            </a:r>
            <a:r>
              <a:rPr lang="en-US" sz="1400" b="1" dirty="0" err="1">
                <a:latin typeface="Courier New" panose="02070309020205020404" pitchFamily="49" charset="0"/>
                <a:cs typeface="Courier New" panose="02070309020205020404" pitchFamily="49" charset="0"/>
              </a:rPr>
              <a:t>tmp</a:t>
            </a:r>
            <a:r>
              <a:rPr lang="en-US" sz="1400" b="1" dirty="0">
                <a:latin typeface="Courier New" panose="02070309020205020404" pitchFamily="49" charset="0"/>
                <a:cs typeface="Courier New" panose="02070309020205020404" pitchFamily="49" charset="0"/>
              </a:rPr>
              <a:t>/tmp.4Jsgc4LsGh/</a:t>
            </a:r>
          </a:p>
          <a:p>
            <a:r>
              <a:rPr lang="en-US" sz="1400" b="1" dirty="0">
                <a:latin typeface="Courier New" panose="02070309020205020404" pitchFamily="49" charset="0"/>
                <a:cs typeface="Courier New" panose="02070309020205020404" pitchFamily="49" charset="0"/>
              </a:rPr>
              <a:t>ls –l</a:t>
            </a:r>
          </a:p>
          <a:p>
            <a:r>
              <a:rPr lang="en-US" sz="1400" dirty="0">
                <a:latin typeface="Courier New" panose="02070309020205020404" pitchFamily="49" charset="0"/>
                <a:cs typeface="Courier New" panose="02070309020205020404" pitchFamily="49" charset="0"/>
              </a:rPr>
              <a:t># total 8</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drwx</a:t>
            </a:r>
            <a:r>
              <a:rPr lang="en-US" sz="1400" dirty="0">
                <a:latin typeface="Courier New" panose="02070309020205020404" pitchFamily="49" charset="0"/>
                <a:cs typeface="Courier New" panose="02070309020205020404" pitchFamily="49" charset="0"/>
              </a:rPr>
              <a:t>------ 2 root root 4096 Mar 15 04:02 ./</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drwxrwxrwt</a:t>
            </a:r>
            <a:r>
              <a:rPr lang="en-US" sz="1400" dirty="0">
                <a:latin typeface="Courier New" panose="02070309020205020404" pitchFamily="49" charset="0"/>
                <a:cs typeface="Courier New" panose="02070309020205020404" pitchFamily="49" charset="0"/>
              </a:rPr>
              <a:t> 1 root root 4096 Mar 15 04:02 ../</a:t>
            </a:r>
          </a:p>
        </p:txBody>
      </p:sp>
      <p:sp>
        <p:nvSpPr>
          <p:cNvPr id="6" name="TextBox 5">
            <a:extLst>
              <a:ext uri="{FF2B5EF4-FFF2-40B4-BE49-F238E27FC236}">
                <a16:creationId xmlns:a16="http://schemas.microsoft.com/office/drawing/2014/main" id="{7C8BC614-F50E-ED44-AF2F-9D3C75E4A96F}"/>
              </a:ext>
            </a:extLst>
          </p:cNvPr>
          <p:cNvSpPr txBox="1"/>
          <p:nvPr/>
        </p:nvSpPr>
        <p:spPr>
          <a:xfrm>
            <a:off x="287683" y="1143484"/>
            <a:ext cx="6413935" cy="2123658"/>
          </a:xfrm>
          <a:prstGeom prst="rect">
            <a:avLst/>
          </a:prstGeom>
          <a:noFill/>
        </p:spPr>
        <p:txBody>
          <a:bodyPr wrap="none" rtlCol="0">
            <a:spAutoFit/>
          </a:bodyPr>
          <a:lstStyle/>
          <a:p>
            <a:r>
              <a:rPr lang="en-US" sz="1200" b="1" dirty="0">
                <a:latin typeface="Courier New" panose="02070309020205020404" pitchFamily="49" charset="0"/>
                <a:cs typeface="Courier New" panose="02070309020205020404" pitchFamily="49" charset="0"/>
              </a:rPr>
              <a:t>docker run -t -</a:t>
            </a:r>
            <a:r>
              <a:rPr lang="en-US" sz="1200" b="1" dirty="0" err="1">
                <a:latin typeface="Courier New" panose="02070309020205020404" pitchFamily="49" charset="0"/>
                <a:cs typeface="Courier New" panose="02070309020205020404" pitchFamily="49" charset="0"/>
              </a:rPr>
              <a:t>i</a:t>
            </a:r>
            <a:r>
              <a:rPr lang="en-US" sz="1200" b="1" dirty="0">
                <a:latin typeface="Courier New" panose="02070309020205020404" pitchFamily="49" charset="0"/>
                <a:cs typeface="Courier New" panose="02070309020205020404" pitchFamily="49" charset="0"/>
              </a:rPr>
              <a:t> --rm --privileged </a:t>
            </a:r>
            <a:r>
              <a:rPr lang="en-US" sz="1200" b="1" dirty="0" err="1">
                <a:latin typeface="Courier New" panose="02070309020205020404" pitchFamily="49" charset="0"/>
                <a:cs typeface="Courier New" panose="02070309020205020404" pitchFamily="49" charset="0"/>
              </a:rPr>
              <a:t>ubuntu:latest</a:t>
            </a:r>
            <a:r>
              <a:rPr lang="en-US" sz="1200" b="1" dirty="0">
                <a:latin typeface="Courier New" panose="02070309020205020404" pitchFamily="49" charset="0"/>
                <a:cs typeface="Courier New" panose="02070309020205020404" pitchFamily="49" charset="0"/>
              </a:rPr>
              <a:t> bash</a:t>
            </a:r>
          </a:p>
          <a:p>
            <a:r>
              <a:rPr lang="en-US" sz="1200" b="1" dirty="0" err="1">
                <a:latin typeface="Courier New" panose="02070309020205020404" pitchFamily="49" charset="0"/>
                <a:cs typeface="Courier New" panose="02070309020205020404" pitchFamily="49" charset="0"/>
              </a:rPr>
              <a:t>unshare</a:t>
            </a:r>
            <a:r>
              <a:rPr lang="en-US" sz="1200" b="1" dirty="0">
                <a:latin typeface="Courier New" panose="02070309020205020404" pitchFamily="49" charset="0"/>
                <a:cs typeface="Courier New" panose="02070309020205020404" pitchFamily="49" charset="0"/>
              </a:rPr>
              <a:t> -m /bin/bash</a:t>
            </a:r>
          </a:p>
          <a:p>
            <a:r>
              <a:rPr lang="en-US" sz="1200" b="1" dirty="0" err="1">
                <a:latin typeface="Courier New" panose="02070309020205020404" pitchFamily="49" charset="0"/>
                <a:cs typeface="Courier New" panose="02070309020205020404" pitchFamily="49" charset="0"/>
              </a:rPr>
              <a:t>secret_dir</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mktemp</a:t>
            </a:r>
            <a:r>
              <a:rPr lang="en-US" sz="1200" b="1" dirty="0">
                <a:latin typeface="Courier New" panose="02070309020205020404" pitchFamily="49" charset="0"/>
                <a:cs typeface="Courier New" panose="02070309020205020404" pitchFamily="49" charset="0"/>
              </a:rPr>
              <a:t> -d --</a:t>
            </a:r>
            <a:r>
              <a:rPr lang="en-US" sz="1200" b="1" dirty="0" err="1">
                <a:latin typeface="Courier New" panose="02070309020205020404" pitchFamily="49" charset="0"/>
                <a:cs typeface="Courier New" panose="02070309020205020404" pitchFamily="49" charset="0"/>
              </a:rPr>
              <a:t>tmpdir</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tmp</a:t>
            </a:r>
            <a:r>
              <a:rPr lang="en-US" sz="1200" b="1" dirty="0">
                <a:latin typeface="Courier New" panose="02070309020205020404" pitchFamily="49" charset="0"/>
                <a:cs typeface="Courier New" panose="02070309020205020404" pitchFamily="49" charset="0"/>
              </a:rPr>
              <a:t>`</a:t>
            </a:r>
          </a:p>
          <a:p>
            <a:r>
              <a:rPr lang="en-US" sz="1200" b="1" dirty="0">
                <a:latin typeface="Courier New" panose="02070309020205020404" pitchFamily="49" charset="0"/>
                <a:cs typeface="Courier New" panose="02070309020205020404" pitchFamily="49" charset="0"/>
              </a:rPr>
              <a:t>echo $</a:t>
            </a:r>
            <a:r>
              <a:rPr lang="en-US" sz="1200" b="1" dirty="0" err="1">
                <a:latin typeface="Courier New" panose="02070309020205020404" pitchFamily="49" charset="0"/>
                <a:cs typeface="Courier New" panose="02070309020205020404" pitchFamily="49" charset="0"/>
              </a:rPr>
              <a:t>secret_dir</a:t>
            </a:r>
            <a:endParaRPr lang="en-US" sz="1200" b="1"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 tmp.4Jsgc4LsGh</a:t>
            </a:r>
          </a:p>
          <a:p>
            <a:r>
              <a:rPr lang="en-US" sz="1200" b="1" dirty="0">
                <a:latin typeface="Courier New" panose="02070309020205020404" pitchFamily="49" charset="0"/>
                <a:cs typeface="Courier New" panose="02070309020205020404" pitchFamily="49" charset="0"/>
              </a:rPr>
              <a:t>mount -n -o size=1m -t </a:t>
            </a:r>
            <a:r>
              <a:rPr lang="en-US" sz="1200" b="1" dirty="0" err="1">
                <a:latin typeface="Courier New" panose="02070309020205020404" pitchFamily="49" charset="0"/>
                <a:cs typeface="Courier New" panose="02070309020205020404" pitchFamily="49" charset="0"/>
              </a:rPr>
              <a:t>tmpfs</a:t>
            </a:r>
            <a:r>
              <a:rPr lang="en-US" sz="1200" b="1" dirty="0">
                <a:latin typeface="Courier New" panose="02070309020205020404" pitchFamily="49" charset="0"/>
                <a:cs typeface="Courier New" panose="02070309020205020404" pitchFamily="49" charset="0"/>
              </a:rPr>
              <a:t> </a:t>
            </a:r>
            <a:r>
              <a:rPr lang="en-US" sz="1200" b="1" dirty="0" err="1">
                <a:latin typeface="Courier New" panose="02070309020205020404" pitchFamily="49" charset="0"/>
                <a:cs typeface="Courier New" panose="02070309020205020404" pitchFamily="49" charset="0"/>
              </a:rPr>
              <a:t>tmpfs</a:t>
            </a:r>
            <a:r>
              <a:rPr lang="en-US" sz="1200" b="1" dirty="0">
                <a:latin typeface="Courier New" panose="02070309020205020404" pitchFamily="49" charset="0"/>
                <a:cs typeface="Courier New" panose="02070309020205020404" pitchFamily="49" charset="0"/>
              </a:rPr>
              <a:t> $</a:t>
            </a:r>
            <a:r>
              <a:rPr lang="en-US" sz="1200" b="1" dirty="0" err="1">
                <a:latin typeface="Courier New" panose="02070309020205020404" pitchFamily="49" charset="0"/>
                <a:cs typeface="Courier New" panose="02070309020205020404" pitchFamily="49" charset="0"/>
              </a:rPr>
              <a:t>secret_dir</a:t>
            </a:r>
            <a:endParaRPr lang="en-US" sz="1200" b="1" dirty="0">
              <a:latin typeface="Courier New" panose="02070309020205020404" pitchFamily="49" charset="0"/>
              <a:cs typeface="Courier New" panose="02070309020205020404" pitchFamily="49" charset="0"/>
            </a:endParaRPr>
          </a:p>
          <a:p>
            <a:r>
              <a:rPr lang="en-US" sz="1200" b="1" dirty="0">
                <a:latin typeface="Courier New" panose="02070309020205020404" pitchFamily="49" charset="0"/>
                <a:cs typeface="Courier New" panose="02070309020205020404" pitchFamily="49" charset="0"/>
              </a:rPr>
              <a:t>df –</a:t>
            </a:r>
            <a:r>
              <a:rPr lang="en-US" sz="1200" b="1" dirty="0" err="1">
                <a:latin typeface="Courier New" panose="02070309020205020404" pitchFamily="49" charset="0"/>
                <a:cs typeface="Courier New" panose="02070309020205020404" pitchFamily="49" charset="0"/>
              </a:rPr>
              <a:t>hT</a:t>
            </a:r>
            <a:r>
              <a:rPr lang="en-US" sz="1200" b="1" dirty="0">
                <a:latin typeface="Courier New" panose="02070309020205020404" pitchFamily="49" charset="0"/>
                <a:cs typeface="Courier New" panose="02070309020205020404" pitchFamily="49" charset="0"/>
              </a:rPr>
              <a:t> </a:t>
            </a:r>
            <a:r>
              <a:rPr lang="en-US" sz="1200" dirty="0">
                <a:latin typeface="Courier New" panose="02070309020205020404" pitchFamily="49" charset="0"/>
                <a:cs typeface="Courier New" panose="02070309020205020404" pitchFamily="49" charset="0"/>
              </a:rPr>
              <a:t>#shortened output</a:t>
            </a:r>
          </a:p>
          <a:p>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tmpfs</a:t>
            </a: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tmpfs</a:t>
            </a:r>
            <a:r>
              <a:rPr lang="en-US" sz="1200" dirty="0">
                <a:latin typeface="Courier New" panose="02070309020205020404" pitchFamily="49" charset="0"/>
                <a:cs typeface="Courier New" panose="02070309020205020404" pitchFamily="49" charset="0"/>
              </a:rPr>
              <a:t>    1.0M     0  1.0M   0% /</a:t>
            </a:r>
            <a:r>
              <a:rPr lang="en-US" sz="1200" dirty="0" err="1">
                <a:latin typeface="Courier New" panose="02070309020205020404" pitchFamily="49" charset="0"/>
                <a:cs typeface="Courier New" panose="02070309020205020404" pitchFamily="49" charset="0"/>
              </a:rPr>
              <a:t>tmp</a:t>
            </a:r>
            <a:r>
              <a:rPr lang="en-US" sz="1200" dirty="0">
                <a:latin typeface="Courier New" panose="02070309020205020404" pitchFamily="49" charset="0"/>
                <a:cs typeface="Courier New" panose="02070309020205020404" pitchFamily="49" charset="0"/>
              </a:rPr>
              <a:t>/tmp.hxtTL4l86R</a:t>
            </a:r>
          </a:p>
          <a:p>
            <a:r>
              <a:rPr lang="en-US" sz="1200" b="1" dirty="0">
                <a:latin typeface="Courier New" panose="02070309020205020404" pitchFamily="49" charset="0"/>
                <a:cs typeface="Courier New" panose="02070309020205020404" pitchFamily="49" charset="0"/>
              </a:rPr>
              <a:t>cd $</a:t>
            </a:r>
            <a:r>
              <a:rPr lang="en-US" sz="1200" b="1" dirty="0" err="1">
                <a:latin typeface="Courier New" panose="02070309020205020404" pitchFamily="49" charset="0"/>
                <a:cs typeface="Courier New" panose="02070309020205020404" pitchFamily="49" charset="0"/>
              </a:rPr>
              <a:t>secret_dir</a:t>
            </a:r>
            <a:endParaRPr lang="en-US" sz="1200" b="1" dirty="0">
              <a:latin typeface="Courier New" panose="02070309020205020404" pitchFamily="49" charset="0"/>
              <a:cs typeface="Courier New" panose="02070309020205020404" pitchFamily="49" charset="0"/>
            </a:endParaRPr>
          </a:p>
          <a:p>
            <a:r>
              <a:rPr lang="en-US" sz="1200" b="1" dirty="0">
                <a:latin typeface="Courier New" panose="02070309020205020404" pitchFamily="49" charset="0"/>
                <a:cs typeface="Courier New" panose="02070309020205020404" pitchFamily="49" charset="0"/>
              </a:rPr>
              <a:t>touch file1 file2</a:t>
            </a:r>
          </a:p>
          <a:p>
            <a:r>
              <a:rPr lang="en-US" sz="1200" b="1" dirty="0">
                <a:latin typeface="Courier New" panose="02070309020205020404" pitchFamily="49" charset="0"/>
                <a:cs typeface="Courier New" panose="02070309020205020404" pitchFamily="49" charset="0"/>
              </a:rPr>
              <a:t>ls –l</a:t>
            </a:r>
          </a:p>
        </p:txBody>
      </p:sp>
      <p:sp>
        <p:nvSpPr>
          <p:cNvPr id="7" name="TextBox 6">
            <a:extLst>
              <a:ext uri="{FF2B5EF4-FFF2-40B4-BE49-F238E27FC236}">
                <a16:creationId xmlns:a16="http://schemas.microsoft.com/office/drawing/2014/main" id="{E1A696A0-8400-0C41-B769-45FF6A054B47}"/>
              </a:ext>
            </a:extLst>
          </p:cNvPr>
          <p:cNvSpPr txBox="1"/>
          <p:nvPr/>
        </p:nvSpPr>
        <p:spPr>
          <a:xfrm>
            <a:off x="287683" y="774152"/>
            <a:ext cx="1164421" cy="369332"/>
          </a:xfrm>
          <a:prstGeom prst="rect">
            <a:avLst/>
          </a:prstGeom>
          <a:noFill/>
        </p:spPr>
        <p:txBody>
          <a:bodyPr wrap="none" rtlCol="0">
            <a:spAutoFit/>
          </a:bodyPr>
          <a:lstStyle/>
          <a:p>
            <a:r>
              <a:rPr lang="en-US" dirty="0"/>
              <a:t>Terminal 1</a:t>
            </a:r>
          </a:p>
        </p:txBody>
      </p:sp>
      <p:sp>
        <p:nvSpPr>
          <p:cNvPr id="8" name="TextBox 7">
            <a:extLst>
              <a:ext uri="{FF2B5EF4-FFF2-40B4-BE49-F238E27FC236}">
                <a16:creationId xmlns:a16="http://schemas.microsoft.com/office/drawing/2014/main" id="{18EEE8BA-6848-8741-B716-871EC3EE3CFD}"/>
              </a:ext>
            </a:extLst>
          </p:cNvPr>
          <p:cNvSpPr txBox="1"/>
          <p:nvPr/>
        </p:nvSpPr>
        <p:spPr>
          <a:xfrm>
            <a:off x="1082159" y="3473418"/>
            <a:ext cx="1164421" cy="369332"/>
          </a:xfrm>
          <a:prstGeom prst="rect">
            <a:avLst/>
          </a:prstGeom>
          <a:noFill/>
        </p:spPr>
        <p:txBody>
          <a:bodyPr wrap="none" rtlCol="0">
            <a:spAutoFit/>
          </a:bodyPr>
          <a:lstStyle/>
          <a:p>
            <a:r>
              <a:rPr lang="en-US" dirty="0"/>
              <a:t>Terminal 2</a:t>
            </a:r>
          </a:p>
        </p:txBody>
      </p:sp>
    </p:spTree>
    <p:extLst>
      <p:ext uri="{BB962C8B-B14F-4D97-AF65-F5344CB8AC3E}">
        <p14:creationId xmlns:p14="http://schemas.microsoft.com/office/powerpoint/2010/main" val="25482121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7"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99865" y="1479435"/>
            <a:ext cx="791269" cy="7815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00575" y="1859522"/>
            <a:ext cx="1444767" cy="1194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9"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417157" y="2167643"/>
            <a:ext cx="1317359" cy="1467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0" name="Picture 4"/>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043196" y="1081320"/>
            <a:ext cx="1633744" cy="10869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1" name="Picture 5"/>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254250" y="2282486"/>
            <a:ext cx="1584975" cy="101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2" name="Picture 6"/>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300109" y="1237584"/>
            <a:ext cx="1316749" cy="1010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29703" name="Line 7"/>
          <p:cNvSpPr>
            <a:spLocks noChangeShapeType="1"/>
          </p:cNvSpPr>
          <p:nvPr/>
        </p:nvSpPr>
        <p:spPr bwMode="auto">
          <a:xfrm>
            <a:off x="724436" y="3593148"/>
            <a:ext cx="9995373"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900"/>
          </a:p>
        </p:txBody>
      </p:sp>
      <p:pic>
        <p:nvPicPr>
          <p:cNvPr id="29704" name="Picture 8"/>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687215" y="5544143"/>
            <a:ext cx="838818" cy="834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5" name="Picture 9"/>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7945188" y="4158118"/>
            <a:ext cx="1346010" cy="85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6" name="Picture 10"/>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5581873" y="5035493"/>
            <a:ext cx="1234452" cy="1299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7" name="Picture 11"/>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320819" y="4298962"/>
            <a:ext cx="1346010" cy="735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8" name="Picture 12"/>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6698416" y="4048600"/>
            <a:ext cx="832113" cy="952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9" name="Picture 13"/>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4028836" y="4453929"/>
            <a:ext cx="1263104" cy="1015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10" name="Picture 14"/>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165350" y="5611694"/>
            <a:ext cx="1648375" cy="961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Picture 1"/>
          <p:cNvPicPr>
            <a:picLocks noChangeAspect="1"/>
          </p:cNvPicPr>
          <p:nvPr/>
        </p:nvPicPr>
        <p:blipFill>
          <a:blip r:embed="rId16" cstate="print"/>
          <a:stretch>
            <a:fillRect/>
          </a:stretch>
        </p:blipFill>
        <p:spPr>
          <a:xfrm>
            <a:off x="8328331" y="1684765"/>
            <a:ext cx="1276514" cy="1276514"/>
          </a:xfrm>
          <a:prstGeom prst="rect">
            <a:avLst/>
          </a:prstGeom>
        </p:spPr>
      </p:pic>
      <p:sp>
        <p:nvSpPr>
          <p:cNvPr id="17" name="TextBox 16"/>
          <p:cNvSpPr txBox="1"/>
          <p:nvPr/>
        </p:nvSpPr>
        <p:spPr>
          <a:xfrm>
            <a:off x="28449" y="2149363"/>
            <a:ext cx="2186264" cy="369332"/>
          </a:xfrm>
          <a:prstGeom prst="rect">
            <a:avLst/>
          </a:prstGeom>
          <a:solidFill>
            <a:schemeClr val="accent1"/>
          </a:solidFill>
        </p:spPr>
        <p:txBody>
          <a:bodyPr wrap="square" rtlCol="0">
            <a:spAutoFit/>
          </a:bodyPr>
          <a:lstStyle/>
          <a:p>
            <a:pPr algn="ctr"/>
            <a:r>
              <a:rPr lang="en-US" b="1" dirty="0">
                <a:solidFill>
                  <a:schemeClr val="bg1"/>
                </a:solidFill>
              </a:rPr>
              <a:t>Multiplicity of Goods</a:t>
            </a:r>
          </a:p>
        </p:txBody>
      </p:sp>
      <p:sp>
        <p:nvSpPr>
          <p:cNvPr id="18" name="TextBox 17"/>
          <p:cNvSpPr txBox="1"/>
          <p:nvPr/>
        </p:nvSpPr>
        <p:spPr>
          <a:xfrm>
            <a:off x="94691" y="4546463"/>
            <a:ext cx="2186264" cy="923330"/>
          </a:xfrm>
          <a:prstGeom prst="rect">
            <a:avLst/>
          </a:prstGeom>
          <a:solidFill>
            <a:schemeClr val="accent1"/>
          </a:solidFill>
        </p:spPr>
        <p:txBody>
          <a:bodyPr wrap="square" rtlCol="0">
            <a:spAutoFit/>
          </a:bodyPr>
          <a:lstStyle/>
          <a:p>
            <a:pPr algn="ctr"/>
            <a:r>
              <a:rPr lang="en-US" b="1" dirty="0">
                <a:solidFill>
                  <a:schemeClr val="bg1"/>
                </a:solidFill>
              </a:rPr>
              <a:t>Multiplicity of methods for transporting/storing</a:t>
            </a:r>
          </a:p>
        </p:txBody>
      </p:sp>
      <p:sp>
        <p:nvSpPr>
          <p:cNvPr id="19" name="TextBox 18"/>
          <p:cNvSpPr txBox="1"/>
          <p:nvPr/>
        </p:nvSpPr>
        <p:spPr>
          <a:xfrm>
            <a:off x="9779686" y="1680180"/>
            <a:ext cx="2186264" cy="1200329"/>
          </a:xfrm>
          <a:prstGeom prst="rect">
            <a:avLst/>
          </a:prstGeom>
          <a:solidFill>
            <a:schemeClr val="accent1"/>
          </a:solidFill>
        </p:spPr>
        <p:txBody>
          <a:bodyPr wrap="square" rtlCol="0">
            <a:spAutoFit/>
          </a:bodyPr>
          <a:lstStyle/>
          <a:p>
            <a:pPr algn="ctr"/>
            <a:r>
              <a:rPr lang="en-US" b="1" dirty="0">
                <a:solidFill>
                  <a:schemeClr val="bg1"/>
                </a:solidFill>
              </a:rPr>
              <a:t>Do I worry about how goods interact (e.g. coffee beans next to spices)</a:t>
            </a:r>
          </a:p>
        </p:txBody>
      </p:sp>
      <p:sp>
        <p:nvSpPr>
          <p:cNvPr id="22" name="TextBox 21"/>
          <p:cNvSpPr txBox="1"/>
          <p:nvPr/>
        </p:nvSpPr>
        <p:spPr>
          <a:xfrm>
            <a:off x="9612569" y="4687510"/>
            <a:ext cx="2353420" cy="1200329"/>
          </a:xfrm>
          <a:prstGeom prst="rect">
            <a:avLst/>
          </a:prstGeom>
          <a:solidFill>
            <a:schemeClr val="accent1"/>
          </a:solidFill>
        </p:spPr>
        <p:txBody>
          <a:bodyPr wrap="square" rtlCol="0">
            <a:spAutoFit/>
          </a:bodyPr>
          <a:lstStyle/>
          <a:p>
            <a:pPr algn="ctr"/>
            <a:r>
              <a:rPr lang="en-US" b="1" dirty="0">
                <a:solidFill>
                  <a:schemeClr val="bg1"/>
                </a:solidFill>
              </a:rPr>
              <a:t>Can I transport quickly and smoothly</a:t>
            </a:r>
          </a:p>
          <a:p>
            <a:pPr algn="ctr"/>
            <a:r>
              <a:rPr lang="en-US" b="1" dirty="0">
                <a:solidFill>
                  <a:schemeClr val="bg1"/>
                </a:solidFill>
              </a:rPr>
              <a:t>(e.g., from boat to train to truck)</a:t>
            </a:r>
          </a:p>
        </p:txBody>
      </p:sp>
      <p:grpSp>
        <p:nvGrpSpPr>
          <p:cNvPr id="23" name="Group 22"/>
          <p:cNvGrpSpPr/>
          <p:nvPr/>
        </p:nvGrpSpPr>
        <p:grpSpPr>
          <a:xfrm>
            <a:off x="4843488" y="2856378"/>
            <a:ext cx="1511642" cy="1511642"/>
            <a:chOff x="5104426" y="2860581"/>
            <a:chExt cx="1511642" cy="1511642"/>
          </a:xfrm>
        </p:grpSpPr>
        <p:cxnSp>
          <p:nvCxnSpPr>
            <p:cNvPr id="24" name="Straight Arrow Connector 23"/>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p:cNvCxnSpPr/>
            <p:nvPr/>
          </p:nvCxnSpPr>
          <p:spPr>
            <a:xfrm rot="-2700000">
              <a:off x="5104426" y="3615142"/>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grpSp>
      <p:sp>
        <p:nvSpPr>
          <p:cNvPr id="26" name="Title 1"/>
          <p:cNvSpPr>
            <a:spLocks noGrp="1"/>
          </p:cNvSpPr>
          <p:nvPr>
            <p:ph type="title"/>
          </p:nvPr>
        </p:nvSpPr>
        <p:spPr>
          <a:xfrm>
            <a:off x="828526" y="178125"/>
            <a:ext cx="10515600" cy="667609"/>
          </a:xfrm>
        </p:spPr>
        <p:txBody>
          <a:bodyPr>
            <a:normAutofit fontScale="90000"/>
          </a:bodyPr>
          <a:lstStyle/>
          <a:p>
            <a:r>
              <a:rPr lang="en-US" dirty="0"/>
              <a:t>Cargo Transport Pre-1960</a:t>
            </a:r>
          </a:p>
        </p:txBody>
      </p:sp>
    </p:spTree>
    <p:extLst>
      <p:ext uri="{BB962C8B-B14F-4D97-AF65-F5344CB8AC3E}">
        <p14:creationId xmlns:p14="http://schemas.microsoft.com/office/powerpoint/2010/main" val="1875162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0721" name="Group 1"/>
          <p:cNvGraphicFramePr>
            <a:graphicFrameLocks noGrp="1"/>
          </p:cNvGraphicFramePr>
          <p:nvPr>
            <p:extLst>
              <p:ext uri="{D42A27DB-BD31-4B8C-83A1-F6EECF244321}">
                <p14:modId xmlns:p14="http://schemas.microsoft.com/office/powerpoint/2010/main" val="485160928"/>
              </p:ext>
            </p:extLst>
          </p:nvPr>
        </p:nvGraphicFramePr>
        <p:xfrm>
          <a:off x="1119742" y="1500751"/>
          <a:ext cx="8881512" cy="4911669"/>
        </p:xfrm>
        <a:graphic>
          <a:graphicData uri="http://schemas.openxmlformats.org/drawingml/2006/table">
            <a:tbl>
              <a:tblPr/>
              <a:tblGrid>
                <a:gridCol w="1110189">
                  <a:extLst>
                    <a:ext uri="{9D8B030D-6E8A-4147-A177-3AD203B41FA5}">
                      <a16:colId xmlns:a16="http://schemas.microsoft.com/office/drawing/2014/main" val="20000"/>
                    </a:ext>
                  </a:extLst>
                </a:gridCol>
                <a:gridCol w="1110189">
                  <a:extLst>
                    <a:ext uri="{9D8B030D-6E8A-4147-A177-3AD203B41FA5}">
                      <a16:colId xmlns:a16="http://schemas.microsoft.com/office/drawing/2014/main" val="20001"/>
                    </a:ext>
                  </a:extLst>
                </a:gridCol>
                <a:gridCol w="1110189">
                  <a:extLst>
                    <a:ext uri="{9D8B030D-6E8A-4147-A177-3AD203B41FA5}">
                      <a16:colId xmlns:a16="http://schemas.microsoft.com/office/drawing/2014/main" val="20002"/>
                    </a:ext>
                  </a:extLst>
                </a:gridCol>
                <a:gridCol w="1110189">
                  <a:extLst>
                    <a:ext uri="{9D8B030D-6E8A-4147-A177-3AD203B41FA5}">
                      <a16:colId xmlns:a16="http://schemas.microsoft.com/office/drawing/2014/main" val="20003"/>
                    </a:ext>
                  </a:extLst>
                </a:gridCol>
                <a:gridCol w="1110189">
                  <a:extLst>
                    <a:ext uri="{9D8B030D-6E8A-4147-A177-3AD203B41FA5}">
                      <a16:colId xmlns:a16="http://schemas.microsoft.com/office/drawing/2014/main" val="20004"/>
                    </a:ext>
                  </a:extLst>
                </a:gridCol>
                <a:gridCol w="1110189">
                  <a:extLst>
                    <a:ext uri="{9D8B030D-6E8A-4147-A177-3AD203B41FA5}">
                      <a16:colId xmlns:a16="http://schemas.microsoft.com/office/drawing/2014/main" val="20005"/>
                    </a:ext>
                  </a:extLst>
                </a:gridCol>
                <a:gridCol w="1110189">
                  <a:extLst>
                    <a:ext uri="{9D8B030D-6E8A-4147-A177-3AD203B41FA5}">
                      <a16:colId xmlns:a16="http://schemas.microsoft.com/office/drawing/2014/main" val="20006"/>
                    </a:ext>
                  </a:extLst>
                </a:gridCol>
                <a:gridCol w="1110189">
                  <a:extLst>
                    <a:ext uri="{9D8B030D-6E8A-4147-A177-3AD203B41FA5}">
                      <a16:colId xmlns:a16="http://schemas.microsoft.com/office/drawing/2014/main" val="20007"/>
                    </a:ext>
                  </a:extLst>
                </a:gridCol>
              </a:tblGrid>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cap="fla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cap="flat">
                      <a:noFill/>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254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254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a:tabLst>
                          <a:tab pos="1282700" algn="l"/>
                        </a:tabLst>
                        <a:defRPr sz="4600">
                          <a:solidFill>
                            <a:schemeClr val="tx1"/>
                          </a:solidFill>
                          <a:latin typeface="Gill Sans" charset="0"/>
                          <a:ea typeface="ヒラギノ角ゴ ProN W3" charset="0"/>
                          <a:cs typeface="ヒラギノ角ゴ ProN W3" charset="0"/>
                          <a:sym typeface="Gill Sans" charset="0"/>
                        </a:defRPr>
                      </a:lvl1pPr>
                      <a:lvl2pPr>
                        <a:tabLst>
                          <a:tab pos="1282700" algn="l"/>
                        </a:tabLst>
                        <a:defRPr sz="4600">
                          <a:solidFill>
                            <a:schemeClr val="tx1"/>
                          </a:solidFill>
                          <a:latin typeface="Gill Sans" charset="0"/>
                          <a:ea typeface="ヒラギノ角ゴ ProN W3" charset="0"/>
                          <a:cs typeface="ヒラギノ角ゴ ProN W3" charset="0"/>
                          <a:sym typeface="Gill Sans" charset="0"/>
                        </a:defRPr>
                      </a:lvl2pPr>
                      <a:lvl3pPr>
                        <a:tabLst>
                          <a:tab pos="1282700" algn="l"/>
                        </a:tabLst>
                        <a:defRPr sz="4600">
                          <a:solidFill>
                            <a:schemeClr val="tx1"/>
                          </a:solidFill>
                          <a:latin typeface="Gill Sans" charset="0"/>
                          <a:ea typeface="ヒラギノ角ゴ ProN W3" charset="0"/>
                          <a:cs typeface="ヒラギノ角ゴ ProN W3" charset="0"/>
                          <a:sym typeface="Gill Sans" charset="0"/>
                        </a:defRPr>
                      </a:lvl3pPr>
                      <a:lvl4pPr>
                        <a:tabLst>
                          <a:tab pos="1282700" algn="l"/>
                        </a:tabLst>
                        <a:defRPr sz="4600">
                          <a:solidFill>
                            <a:schemeClr val="tx1"/>
                          </a:solidFill>
                          <a:latin typeface="Gill Sans" charset="0"/>
                          <a:ea typeface="ヒラギノ角ゴ ProN W3" charset="0"/>
                          <a:cs typeface="ヒラギノ角ゴ ProN W3" charset="0"/>
                          <a:sym typeface="Gill Sans" charset="0"/>
                        </a:defRPr>
                      </a:lvl4pPr>
                      <a:lvl5pPr>
                        <a:tabLst>
                          <a:tab pos="1282700" algn="l"/>
                        </a:tabLst>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tabLst>
                          <a:tab pos="1282700" algn="l"/>
                        </a:tabLs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tab pos="1282700" algn="l"/>
                        </a:tabLst>
                      </a:pPr>
                      <a:r>
                        <a:rPr kumimoji="0" lang="en-US" sz="17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rPr>
                        <a:t>?</a:t>
                      </a: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701667">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cap="flat">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a:defRPr sz="4600">
                          <a:solidFill>
                            <a:schemeClr val="tx1"/>
                          </a:solidFill>
                          <a:latin typeface="Gill Sans" charset="0"/>
                          <a:ea typeface="ヒラギノ角ゴ ProN W3" charset="0"/>
                          <a:cs typeface="ヒラギノ角ゴ ProN W3" charset="0"/>
                          <a:sym typeface="Gill Sans" charset="0"/>
                        </a:defRPr>
                      </a:lvl1pPr>
                      <a:lvl2pPr>
                        <a:defRPr sz="4600">
                          <a:solidFill>
                            <a:schemeClr val="tx1"/>
                          </a:solidFill>
                          <a:latin typeface="Gill Sans" charset="0"/>
                          <a:ea typeface="ヒラギノ角ゴ ProN W3" charset="0"/>
                          <a:cs typeface="ヒラギノ角ゴ ProN W3" charset="0"/>
                          <a:sym typeface="Gill Sans" charset="0"/>
                        </a:defRPr>
                      </a:lvl2pPr>
                      <a:lvl3pPr>
                        <a:defRPr sz="4600">
                          <a:solidFill>
                            <a:schemeClr val="tx1"/>
                          </a:solidFill>
                          <a:latin typeface="Gill Sans" charset="0"/>
                          <a:ea typeface="ヒラギノ角ゴ ProN W3" charset="0"/>
                          <a:cs typeface="ヒラギノ角ゴ ProN W3" charset="0"/>
                          <a:sym typeface="Gill Sans" charset="0"/>
                        </a:defRPr>
                      </a:lvl3pPr>
                      <a:lvl4pPr>
                        <a:defRPr sz="4600">
                          <a:solidFill>
                            <a:schemeClr val="tx1"/>
                          </a:solidFill>
                          <a:latin typeface="Gill Sans" charset="0"/>
                          <a:ea typeface="ヒラギノ角ゴ ProN W3" charset="0"/>
                          <a:cs typeface="ヒラギノ角ゴ ProN W3" charset="0"/>
                          <a:sym typeface="Gill Sans" charset="0"/>
                        </a:defRPr>
                      </a:lvl4pPr>
                      <a:lvl5pPr>
                        <a:defRPr sz="4600">
                          <a:solidFill>
                            <a:schemeClr val="tx1"/>
                          </a:solidFill>
                          <a:latin typeface="Gill Sans" charset="0"/>
                          <a:ea typeface="ヒラギノ角ゴ ProN W3" charset="0"/>
                          <a:cs typeface="ヒラギノ角ゴ ProN W3" charset="0"/>
                          <a:sym typeface="Gill Sans" charset="0"/>
                        </a:defRPr>
                      </a:lvl5pPr>
                      <a:lvl6pPr marL="4572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6pPr>
                      <a:lvl7pPr marL="9144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7pPr>
                      <a:lvl8pPr marL="13716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8pPr>
                      <a:lvl9pPr marL="1828800" algn="ctr" fontAlgn="base">
                        <a:spcBef>
                          <a:spcPct val="0"/>
                        </a:spcBef>
                        <a:spcAft>
                          <a:spcPct val="0"/>
                        </a:spcAft>
                        <a:defRPr sz="4600">
                          <a:solidFill>
                            <a:schemeClr val="tx1"/>
                          </a:solidFill>
                          <a:latin typeface="Gill Sans" charset="0"/>
                          <a:ea typeface="ヒラギノ角ゴ ProN W3" charset="0"/>
                          <a:cs typeface="ヒラギノ角ゴ ProN W3" charset="0"/>
                          <a:sym typeface="Gill Sans"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dirty="0">
                        <a:ln>
                          <a:noFill/>
                        </a:ln>
                        <a:solidFill>
                          <a:schemeClr val="tx1"/>
                        </a:solidFill>
                        <a:effectLst/>
                        <a:latin typeface="Gill Sans" charset="0"/>
                        <a:ea typeface="ヒラギノ角ゴ ProN W3" charset="0"/>
                        <a:cs typeface="ヒラギノ角ゴ ProN W3" charset="0"/>
                        <a:sym typeface="Gill Sans" charset="0"/>
                      </a:endParaRPr>
                    </a:p>
                  </a:txBody>
                  <a:tcPr marL="18837" marR="18837" marT="18837" marB="18837" anchor="ctr" horzOverflow="overflow">
                    <a:lnL w="12700" cap="flat" cmpd="sng" algn="ctr">
                      <a:solidFill>
                        <a:srgbClr val="000000"/>
                      </a:solidFill>
                      <a:prstDash val="solid"/>
                      <a:round/>
                      <a:headEnd type="none" w="med" len="med"/>
                      <a:tailEnd type="none" w="med" len="med"/>
                    </a:lnL>
                    <a:lnR cap="flat">
                      <a:noFill/>
                    </a:lnR>
                    <a:lnT w="25400" cap="flat" cmpd="sng" algn="ctr">
                      <a:solidFill>
                        <a:srgbClr val="000000"/>
                      </a:solidFill>
                      <a:prstDash val="solid"/>
                      <a:round/>
                      <a:headEnd type="none" w="med" len="med"/>
                      <a:tailEnd type="none" w="med" len="med"/>
                    </a:lnT>
                    <a:lnB cap="flat">
                      <a:noFill/>
                    </a:lnB>
                    <a:lnTlToBr>
                      <a:noFill/>
                    </a:lnTlToBr>
                    <a:lnBlToTr>
                      <a:noFill/>
                    </a:lnBlToTr>
                    <a:noFill/>
                  </a:tcPr>
                </a:tc>
                <a:extLst>
                  <a:ext uri="{0D108BD9-81ED-4DB2-BD59-A6C34878D82A}">
                    <a16:rowId xmlns:a16="http://schemas.microsoft.com/office/drawing/2014/main" val="10006"/>
                  </a:ext>
                </a:extLst>
              </a:tr>
            </a:tbl>
          </a:graphicData>
        </a:graphic>
      </p:graphicFrame>
      <p:pic>
        <p:nvPicPr>
          <p:cNvPr id="30905" name="Picture 18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15176" y="2274484"/>
            <a:ext cx="557449" cy="550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6" name="Picture 18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326719" y="3655054"/>
            <a:ext cx="762887" cy="630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7" name="Picture 187"/>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415176" y="4285496"/>
            <a:ext cx="543077" cy="6050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8" name="Picture 188"/>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173083" y="1524120"/>
            <a:ext cx="916523" cy="60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09" name="Picture 189"/>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77272" y="3029841"/>
            <a:ext cx="861780" cy="550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1" name="Picture 191"/>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817951" y="5834507"/>
            <a:ext cx="642215" cy="6392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2" name="Picture 19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943276" y="5850930"/>
            <a:ext cx="789376" cy="503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3" name="Picture 19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5818371" y="5802761"/>
            <a:ext cx="655165" cy="68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4" name="Picture 194"/>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9112981" y="5944584"/>
            <a:ext cx="765830" cy="419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5" name="Picture 195"/>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614038" y="5799627"/>
            <a:ext cx="583938" cy="669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6" name="Picture 196"/>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4705771" y="5825527"/>
            <a:ext cx="768185" cy="6174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0917" name="Picture 197"/>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3455438" y="5850930"/>
            <a:ext cx="817041" cy="476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6" name="Picture 15"/>
          <p:cNvPicPr>
            <a:picLocks noChangeAspect="1"/>
          </p:cNvPicPr>
          <p:nvPr/>
        </p:nvPicPr>
        <p:blipFill>
          <a:blip r:embed="rId15" cstate="print"/>
          <a:stretch>
            <a:fillRect/>
          </a:stretch>
        </p:blipFill>
        <p:spPr>
          <a:xfrm>
            <a:off x="1353422" y="5040232"/>
            <a:ext cx="645018" cy="645018"/>
          </a:xfrm>
          <a:prstGeom prst="rect">
            <a:avLst/>
          </a:prstGeom>
        </p:spPr>
      </p:pic>
      <p:sp>
        <p:nvSpPr>
          <p:cNvPr id="17" name="Title 1"/>
          <p:cNvSpPr>
            <a:spLocks noGrp="1"/>
          </p:cNvSpPr>
          <p:nvPr>
            <p:ph type="title"/>
          </p:nvPr>
        </p:nvSpPr>
        <p:spPr>
          <a:xfrm>
            <a:off x="828526" y="178125"/>
            <a:ext cx="10515600" cy="667609"/>
          </a:xfrm>
        </p:spPr>
        <p:txBody>
          <a:bodyPr>
            <a:normAutofit fontScale="90000"/>
          </a:bodyPr>
          <a:lstStyle/>
          <a:p>
            <a:r>
              <a:rPr lang="en-US" dirty="0"/>
              <a:t>Also a matrix from hell</a:t>
            </a:r>
          </a:p>
        </p:txBody>
      </p:sp>
    </p:spTree>
    <p:extLst>
      <p:ext uri="{BB962C8B-B14F-4D97-AF65-F5344CB8AC3E}">
        <p14:creationId xmlns:p14="http://schemas.microsoft.com/office/powerpoint/2010/main" val="12772213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7"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60474" y="1240729"/>
            <a:ext cx="791269" cy="7815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57554" y="1242151"/>
            <a:ext cx="1086049" cy="898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699"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529522" y="1112922"/>
            <a:ext cx="1064026" cy="118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0" name="Picture 4"/>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271671" y="1100370"/>
            <a:ext cx="1633744" cy="10869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1" name="Picture 5"/>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676449" y="1098782"/>
            <a:ext cx="1584975" cy="101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2" name="Picture 6"/>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300109" y="1237584"/>
            <a:ext cx="1316749" cy="1010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29703" name="Line 7"/>
          <p:cNvSpPr>
            <a:spLocks noChangeShapeType="1"/>
          </p:cNvSpPr>
          <p:nvPr/>
        </p:nvSpPr>
        <p:spPr bwMode="auto">
          <a:xfrm>
            <a:off x="724436" y="3593148"/>
            <a:ext cx="9995373" cy="0"/>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900">
              <a:latin typeface="Gill Sans MT" panose="020B0502020104020203" pitchFamily="34" charset="77"/>
              <a:cs typeface="Biome" panose="020B0503030204020804" pitchFamily="34" charset="0"/>
            </a:endParaRPr>
          </a:p>
        </p:txBody>
      </p:sp>
      <p:pic>
        <p:nvPicPr>
          <p:cNvPr id="29704" name="Picture 8"/>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9634987" y="5642149"/>
            <a:ext cx="838818" cy="834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5" name="Picture 9"/>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8156889" y="5543523"/>
            <a:ext cx="1346010" cy="85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6" name="Picture 10"/>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6698734" y="5185990"/>
            <a:ext cx="1234452" cy="1299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7" name="Picture 11"/>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995907" y="5841975"/>
            <a:ext cx="1346010" cy="735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8" name="Picture 12"/>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5693715" y="5582002"/>
            <a:ext cx="832113" cy="952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09" name="Picture 13"/>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4272935" y="5615021"/>
            <a:ext cx="1263104" cy="1015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9710" name="Picture 14"/>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375697" y="5642149"/>
            <a:ext cx="1648375" cy="961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Picture 1"/>
          <p:cNvPicPr>
            <a:picLocks noChangeAspect="1"/>
          </p:cNvPicPr>
          <p:nvPr/>
        </p:nvPicPr>
        <p:blipFill>
          <a:blip r:embed="rId16" cstate="print"/>
          <a:stretch>
            <a:fillRect/>
          </a:stretch>
        </p:blipFill>
        <p:spPr>
          <a:xfrm>
            <a:off x="8165634" y="1104690"/>
            <a:ext cx="1276514" cy="1276514"/>
          </a:xfrm>
          <a:prstGeom prst="rect">
            <a:avLst/>
          </a:prstGeom>
        </p:spPr>
      </p:pic>
      <p:sp>
        <p:nvSpPr>
          <p:cNvPr id="26" name="Title 1"/>
          <p:cNvSpPr>
            <a:spLocks noGrp="1"/>
          </p:cNvSpPr>
          <p:nvPr>
            <p:ph type="title"/>
          </p:nvPr>
        </p:nvSpPr>
        <p:spPr>
          <a:xfrm>
            <a:off x="828526" y="178125"/>
            <a:ext cx="10515600" cy="667609"/>
          </a:xfrm>
        </p:spPr>
        <p:txBody>
          <a:bodyPr>
            <a:normAutofit fontScale="90000"/>
          </a:bodyPr>
          <a:lstStyle/>
          <a:p>
            <a:r>
              <a:rPr lang="en-US" dirty="0">
                <a:latin typeface="Gill Sans MT" panose="020B0502020104020203" pitchFamily="34" charset="77"/>
                <a:cs typeface="Biome" panose="020B0503030204020804" pitchFamily="34" charset="0"/>
              </a:rPr>
              <a:t>Solution: Intermodal Shipping Container</a:t>
            </a:r>
          </a:p>
        </p:txBody>
      </p:sp>
      <p:pic>
        <p:nvPicPr>
          <p:cNvPr id="3" name="Picture 2"/>
          <p:cNvPicPr>
            <a:picLocks noChangeAspect="1"/>
          </p:cNvPicPr>
          <p:nvPr/>
        </p:nvPicPr>
        <p:blipFill>
          <a:blip r:embed="rId17" cstate="print"/>
          <a:stretch>
            <a:fillRect/>
          </a:stretch>
        </p:blipFill>
        <p:spPr>
          <a:xfrm>
            <a:off x="3918526" y="3032185"/>
            <a:ext cx="3735397" cy="1760605"/>
          </a:xfrm>
          <a:prstGeom prst="rect">
            <a:avLst/>
          </a:prstGeom>
        </p:spPr>
      </p:pic>
      <p:cxnSp>
        <p:nvCxnSpPr>
          <p:cNvPr id="27" name="Straight Arrow Connector 26"/>
          <p:cNvCxnSpPr/>
          <p:nvPr/>
        </p:nvCxnSpPr>
        <p:spPr>
          <a:xfrm rot="18900000" flipV="1">
            <a:off x="6671416" y="2512557"/>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p:cNvCxnSpPr/>
          <p:nvPr/>
        </p:nvCxnSpPr>
        <p:spPr>
          <a:xfrm rot="2700000" flipV="1">
            <a:off x="3612175" y="2561074"/>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
        <p:nvSpPr>
          <p:cNvPr id="30" name="Rectangle 29"/>
          <p:cNvSpPr/>
          <p:nvPr/>
        </p:nvSpPr>
        <p:spPr>
          <a:xfrm>
            <a:off x="7323245" y="3713888"/>
            <a:ext cx="3400803" cy="1323439"/>
          </a:xfrm>
          <a:prstGeom prst="rect">
            <a:avLst/>
          </a:prstGeom>
          <a:solidFill>
            <a:schemeClr val="accent1"/>
          </a:solidFill>
        </p:spPr>
        <p:txBody>
          <a:bodyPr wrap="square">
            <a:spAutoFit/>
          </a:bodyPr>
          <a:lstStyle/>
          <a:p>
            <a:r>
              <a:rPr lang="en-US" sz="1600" dirty="0">
                <a:solidFill>
                  <a:schemeClr val="bg1"/>
                </a:solidFill>
                <a:latin typeface="Gill Sans MT" panose="020B0502020104020203" pitchFamily="34" charset="77"/>
                <a:cs typeface="Biome" panose="020B0503030204020804" pitchFamily="34" charset="0"/>
              </a:rPr>
              <a:t>…in between, can be loaded and unloaded, stacked, transported efficiently over long distances, and transferred from one mode of transport to another</a:t>
            </a:r>
          </a:p>
        </p:txBody>
      </p:sp>
      <p:sp>
        <p:nvSpPr>
          <p:cNvPr id="31" name="Rectangle 30"/>
          <p:cNvSpPr/>
          <p:nvPr/>
        </p:nvSpPr>
        <p:spPr>
          <a:xfrm>
            <a:off x="819151" y="2367640"/>
            <a:ext cx="3067050" cy="1077218"/>
          </a:xfrm>
          <a:prstGeom prst="rect">
            <a:avLst/>
          </a:prstGeom>
          <a:solidFill>
            <a:schemeClr val="accent1"/>
          </a:solidFill>
        </p:spPr>
        <p:txBody>
          <a:bodyPr wrap="square">
            <a:spAutoFit/>
          </a:bodyPr>
          <a:lstStyle/>
          <a:p>
            <a:r>
              <a:rPr lang="en-US" sz="1600" dirty="0">
                <a:solidFill>
                  <a:schemeClr val="bg1"/>
                </a:solidFill>
                <a:latin typeface="Gill Sans MT" panose="020B0502020104020203" pitchFamily="34" charset="77"/>
                <a:cs typeface="Biome" panose="020B0503030204020804" pitchFamily="34" charset="0"/>
              </a:rPr>
              <a:t>A standard container that is loaded with virtually any goods, and stays sealed until it reaches final delivery.</a:t>
            </a:r>
          </a:p>
        </p:txBody>
      </p:sp>
      <p:cxnSp>
        <p:nvCxnSpPr>
          <p:cNvPr id="24" name="Straight Arrow Connector 23"/>
          <p:cNvCxnSpPr/>
          <p:nvPr/>
        </p:nvCxnSpPr>
        <p:spPr>
          <a:xfrm rot="2700000">
            <a:off x="6367004" y="5039509"/>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p:cNvCxnSpPr/>
          <p:nvPr/>
        </p:nvCxnSpPr>
        <p:spPr>
          <a:xfrm rot="18900000">
            <a:off x="3797638" y="5089299"/>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877003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Line 1"/>
          <p:cNvSpPr>
            <a:spLocks noChangeShapeType="1"/>
          </p:cNvSpPr>
          <p:nvPr/>
        </p:nvSpPr>
        <p:spPr bwMode="auto">
          <a:xfrm>
            <a:off x="555476" y="4115877"/>
            <a:ext cx="10788650" cy="794"/>
          </a:xfrm>
          <a:prstGeom prst="line">
            <a:avLst/>
          </a:prstGeom>
          <a:noFill/>
          <a:ln w="63500" cap="flat">
            <a:solidFill>
              <a:schemeClr val="tx1"/>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400"/>
          </a:p>
        </p:txBody>
      </p:sp>
      <p:sp>
        <p:nvSpPr>
          <p:cNvPr id="25602" name="Rectangle 2"/>
          <p:cNvSpPr>
            <a:spLocks/>
          </p:cNvSpPr>
          <p:nvPr/>
        </p:nvSpPr>
        <p:spPr bwMode="auto">
          <a:xfrm>
            <a:off x="1215987" y="1436467"/>
            <a:ext cx="142346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Static website</a:t>
            </a:r>
          </a:p>
        </p:txBody>
      </p:sp>
      <p:sp>
        <p:nvSpPr>
          <p:cNvPr id="25603" name="Rectangle 3"/>
          <p:cNvSpPr>
            <a:spLocks/>
          </p:cNvSpPr>
          <p:nvPr/>
        </p:nvSpPr>
        <p:spPr bwMode="auto">
          <a:xfrm>
            <a:off x="5166572" y="1465460"/>
            <a:ext cx="144494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a:ea typeface="Gill Sans" charset="0"/>
                <a:cs typeface="Gill Sans" charset="0"/>
              </a:rPr>
              <a:t>Web frontend </a:t>
            </a:r>
          </a:p>
        </p:txBody>
      </p:sp>
      <p:sp>
        <p:nvSpPr>
          <p:cNvPr id="25604" name="Rectangle 4"/>
          <p:cNvSpPr>
            <a:spLocks/>
          </p:cNvSpPr>
          <p:nvPr/>
        </p:nvSpPr>
        <p:spPr bwMode="auto">
          <a:xfrm>
            <a:off x="3439159" y="1461403"/>
            <a:ext cx="87203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a:ea typeface="Gill Sans" charset="0"/>
                <a:cs typeface="Gill Sans" charset="0"/>
              </a:rPr>
              <a:t>User DB</a:t>
            </a:r>
          </a:p>
        </p:txBody>
      </p:sp>
      <p:sp>
        <p:nvSpPr>
          <p:cNvPr id="25605" name="Rectangle 5"/>
          <p:cNvSpPr>
            <a:spLocks/>
          </p:cNvSpPr>
          <p:nvPr/>
        </p:nvSpPr>
        <p:spPr bwMode="auto">
          <a:xfrm>
            <a:off x="7381311" y="1454815"/>
            <a:ext cx="69249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Queue</a:t>
            </a:r>
          </a:p>
        </p:txBody>
      </p:sp>
      <p:sp>
        <p:nvSpPr>
          <p:cNvPr id="25606" name="Rectangle 6"/>
          <p:cNvSpPr>
            <a:spLocks/>
          </p:cNvSpPr>
          <p:nvPr/>
        </p:nvSpPr>
        <p:spPr bwMode="auto">
          <a:xfrm>
            <a:off x="8885185" y="1380490"/>
            <a:ext cx="130805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800" dirty="0">
                <a:ea typeface="Gill Sans" charset="0"/>
                <a:cs typeface="Gill Sans" charset="0"/>
              </a:rPr>
              <a:t>Analytics DB</a:t>
            </a:r>
          </a:p>
        </p:txBody>
      </p:sp>
      <p:sp>
        <p:nvSpPr>
          <p:cNvPr id="25616" name="Rectangle 16"/>
          <p:cNvSpPr>
            <a:spLocks/>
          </p:cNvSpPr>
          <p:nvPr/>
        </p:nvSpPr>
        <p:spPr bwMode="auto">
          <a:xfrm>
            <a:off x="1482507" y="6236647"/>
            <a:ext cx="123200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Development VM</a:t>
            </a:r>
          </a:p>
        </p:txBody>
      </p:sp>
      <p:sp>
        <p:nvSpPr>
          <p:cNvPr id="25617" name="Rectangle 17"/>
          <p:cNvSpPr>
            <a:spLocks/>
          </p:cNvSpPr>
          <p:nvPr/>
        </p:nvSpPr>
        <p:spPr bwMode="auto">
          <a:xfrm>
            <a:off x="3282024" y="6252315"/>
            <a:ext cx="91358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QA server</a:t>
            </a:r>
          </a:p>
        </p:txBody>
      </p:sp>
      <p:sp>
        <p:nvSpPr>
          <p:cNvPr id="25618" name="Rectangle 18"/>
          <p:cNvSpPr>
            <a:spLocks/>
          </p:cNvSpPr>
          <p:nvPr/>
        </p:nvSpPr>
        <p:spPr bwMode="auto">
          <a:xfrm>
            <a:off x="6362319" y="6267831"/>
            <a:ext cx="114775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Public Cloud</a:t>
            </a:r>
          </a:p>
        </p:txBody>
      </p:sp>
      <p:sp>
        <p:nvSpPr>
          <p:cNvPr id="25621" name="Rectangle 21"/>
          <p:cNvSpPr>
            <a:spLocks/>
          </p:cNvSpPr>
          <p:nvPr/>
        </p:nvSpPr>
        <p:spPr bwMode="auto">
          <a:xfrm>
            <a:off x="9282901" y="6227122"/>
            <a:ext cx="153224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Contributor’s laptop</a:t>
            </a:r>
          </a:p>
        </p:txBody>
      </p:sp>
      <p:sp>
        <p:nvSpPr>
          <p:cNvPr id="25" name="Title 1"/>
          <p:cNvSpPr>
            <a:spLocks noGrp="1"/>
          </p:cNvSpPr>
          <p:nvPr>
            <p:ph type="title"/>
          </p:nvPr>
        </p:nvSpPr>
        <p:spPr>
          <a:xfrm>
            <a:off x="828526" y="178125"/>
            <a:ext cx="10515600" cy="667609"/>
          </a:xfrm>
        </p:spPr>
        <p:txBody>
          <a:bodyPr>
            <a:normAutofit fontScale="90000"/>
          </a:bodyPr>
          <a:lstStyle/>
          <a:p>
            <a:r>
              <a:rPr lang="en-US" dirty="0"/>
              <a:t>Docker is a shipping container system for code </a:t>
            </a:r>
          </a:p>
        </p:txBody>
      </p:sp>
      <p:sp>
        <p:nvSpPr>
          <p:cNvPr id="28" name="Rectangle 20"/>
          <p:cNvSpPr>
            <a:spLocks/>
          </p:cNvSpPr>
          <p:nvPr/>
        </p:nvSpPr>
        <p:spPr bwMode="auto">
          <a:xfrm>
            <a:off x="7778122" y="6236647"/>
            <a:ext cx="157998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Production Cluster</a:t>
            </a:r>
          </a:p>
        </p:txBody>
      </p:sp>
      <p:pic>
        <p:nvPicPr>
          <p:cNvPr id="35"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80744" y="5533285"/>
            <a:ext cx="1077473" cy="692494"/>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36" name="Rectangle 19"/>
          <p:cNvSpPr>
            <a:spLocks/>
          </p:cNvSpPr>
          <p:nvPr/>
        </p:nvSpPr>
        <p:spPr bwMode="auto">
          <a:xfrm>
            <a:off x="4341997" y="6252315"/>
            <a:ext cx="181510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lvl1pPr algn="l">
              <a:defRPr sz="1200">
                <a:solidFill>
                  <a:schemeClr val="tx1"/>
                </a:solidFill>
                <a:latin typeface="Gill Sans" charset="0"/>
              </a:defRPr>
            </a:lvl1pPr>
            <a:lvl2pPr algn="l">
              <a:defRPr sz="1200">
                <a:solidFill>
                  <a:schemeClr val="tx1"/>
                </a:solidFill>
                <a:latin typeface="Gill Sans" charset="0"/>
              </a:defRPr>
            </a:lvl2pPr>
            <a:lvl3pPr algn="l">
              <a:defRPr sz="1200">
                <a:solidFill>
                  <a:schemeClr val="tx1"/>
                </a:solidFill>
                <a:latin typeface="Gill Sans" charset="0"/>
              </a:defRPr>
            </a:lvl3pPr>
            <a:lvl4pPr algn="l">
              <a:defRPr sz="1200">
                <a:solidFill>
                  <a:schemeClr val="tx1"/>
                </a:solidFill>
                <a:latin typeface="Gill Sans" charset="0"/>
              </a:defRPr>
            </a:lvl4pPr>
            <a:lvl5pPr algn="l">
              <a:defRPr sz="1200">
                <a:solidFill>
                  <a:schemeClr val="tx1"/>
                </a:solidFill>
                <a:latin typeface="Gill Sans" charset="0"/>
              </a:defRPr>
            </a:lvl5pPr>
            <a:lvl6pPr fontAlgn="base">
              <a:spcBef>
                <a:spcPct val="0"/>
              </a:spcBef>
              <a:spcAft>
                <a:spcPct val="0"/>
              </a:spcAft>
              <a:defRPr sz="1200">
                <a:solidFill>
                  <a:schemeClr val="tx1"/>
                </a:solidFill>
                <a:latin typeface="Gill Sans" charset="0"/>
              </a:defRPr>
            </a:lvl6pPr>
            <a:lvl7pPr fontAlgn="base">
              <a:spcBef>
                <a:spcPct val="0"/>
              </a:spcBef>
              <a:spcAft>
                <a:spcPct val="0"/>
              </a:spcAft>
              <a:defRPr sz="1200">
                <a:solidFill>
                  <a:schemeClr val="tx1"/>
                </a:solidFill>
                <a:latin typeface="Gill Sans" charset="0"/>
              </a:defRPr>
            </a:lvl7pPr>
            <a:lvl8pPr fontAlgn="base">
              <a:spcBef>
                <a:spcPct val="0"/>
              </a:spcBef>
              <a:spcAft>
                <a:spcPct val="0"/>
              </a:spcAft>
              <a:defRPr sz="1200">
                <a:solidFill>
                  <a:schemeClr val="tx1"/>
                </a:solidFill>
                <a:latin typeface="Gill Sans" charset="0"/>
              </a:defRPr>
            </a:lvl8pPr>
            <a:lvl9pPr fontAlgn="base">
              <a:spcBef>
                <a:spcPct val="0"/>
              </a:spcBef>
              <a:spcAft>
                <a:spcPct val="0"/>
              </a:spcAft>
              <a:defRPr sz="1200">
                <a:solidFill>
                  <a:schemeClr val="tx1"/>
                </a:solidFill>
                <a:latin typeface="Gill Sans" charset="0"/>
              </a:defRPr>
            </a:lvl9pPr>
          </a:lstStyle>
          <a:p>
            <a:pPr algn="ctr"/>
            <a:r>
              <a:rPr lang="en-US" sz="1600" dirty="0">
                <a:ea typeface="Gill Sans" charset="0"/>
                <a:cs typeface="Gill Sans" charset="0"/>
              </a:rPr>
              <a:t>Customer Data Center</a:t>
            </a:r>
          </a:p>
        </p:txBody>
      </p:sp>
      <p:pic>
        <p:nvPicPr>
          <p:cNvPr id="38" name="Picture 19"/>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70181" y="5674854"/>
            <a:ext cx="677831" cy="40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9" name="Picture 17"/>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813888" y="5717006"/>
            <a:ext cx="409763" cy="325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40" name="Picture 21"/>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990949" y="5560007"/>
            <a:ext cx="832434" cy="639051"/>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pic>
        <p:nvPicPr>
          <p:cNvPr id="4" name="Picture 3"/>
          <p:cNvPicPr>
            <a:picLocks noChangeAspect="1"/>
          </p:cNvPicPr>
          <p:nvPr/>
        </p:nvPicPr>
        <p:blipFill>
          <a:blip r:embed="rId7" cstate="print"/>
          <a:stretch>
            <a:fillRect/>
          </a:stretch>
        </p:blipFill>
        <p:spPr>
          <a:xfrm>
            <a:off x="8290744" y="5395070"/>
            <a:ext cx="542373" cy="745566"/>
          </a:xfrm>
          <a:prstGeom prst="rect">
            <a:avLst/>
          </a:prstGeom>
        </p:spPr>
      </p:pic>
      <p:pic>
        <p:nvPicPr>
          <p:cNvPr id="49" name="Picture 22"/>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556115" y="5460050"/>
            <a:ext cx="1392812" cy="838965"/>
          </a:xfrm>
          <a:prstGeom prst="rect">
            <a:avLst/>
          </a:prstGeom>
          <a:noFill/>
          <a:ln>
            <a:noFill/>
          </a:ln>
          <a:extLst>
            <a:ext uri="{909E8E84-426E-40DD-AFC4-6F175D3DCCD1}">
              <a14:hiddenFill xmlns:a14="http://schemas.microsoft.com/office/drawing/2010/main">
                <a:solidFill>
                  <a:srgbClr val="FFFFFF">
                    <a:alpha val="39999"/>
                  </a:srgbClr>
                </a:solidFill>
              </a14:hiddenFill>
            </a:ext>
            <a:ext uri="{91240B29-F687-4F45-9708-019B960494DF}">
              <a14:hiddenLine xmlns:a14="http://schemas.microsoft.com/office/drawing/2010/main" w="12700" cap="flat">
                <a:solidFill>
                  <a:schemeClr val="tx1">
                    <a:alpha val="39999"/>
                  </a:schemeClr>
                </a:solidFill>
                <a:miter lim="800000"/>
                <a:headEnd/>
                <a:tailEnd/>
              </a14:hiddenLine>
            </a:ext>
          </a:extLst>
        </p:spPr>
      </p:pic>
      <p:sp>
        <p:nvSpPr>
          <p:cNvPr id="63" name="Freeform 62"/>
          <p:cNvSpPr/>
          <p:nvPr/>
        </p:nvSpPr>
        <p:spPr>
          <a:xfrm>
            <a:off x="6763221" y="1507961"/>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dirty="0"/>
          </a:p>
        </p:txBody>
      </p:sp>
      <p:sp>
        <p:nvSpPr>
          <p:cNvPr id="66" name="Freeform 65"/>
          <p:cNvSpPr/>
          <p:nvPr/>
        </p:nvSpPr>
        <p:spPr>
          <a:xfrm>
            <a:off x="6368058" y="1895240"/>
            <a:ext cx="171810" cy="95450"/>
          </a:xfrm>
          <a:custGeom>
            <a:avLst/>
            <a:gdLst>
              <a:gd name="connsiteX0" fmla="*/ 0 w 784997"/>
              <a:gd name="connsiteY0" fmla="*/ 0 h 436109"/>
              <a:gd name="connsiteX1" fmla="*/ 784997 w 784997"/>
              <a:gd name="connsiteY1" fmla="*/ 0 h 436109"/>
              <a:gd name="connsiteX2" fmla="*/ 784997 w 784997"/>
              <a:gd name="connsiteY2" fmla="*/ 436109 h 436109"/>
              <a:gd name="connsiteX3" fmla="*/ 0 w 784997"/>
              <a:gd name="connsiteY3" fmla="*/ 436109 h 436109"/>
              <a:gd name="connsiteX4" fmla="*/ 0 w 784997"/>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997" h="436109">
                <a:moveTo>
                  <a:pt x="0" y="0"/>
                </a:moveTo>
                <a:lnTo>
                  <a:pt x="784997" y="0"/>
                </a:lnTo>
                <a:lnTo>
                  <a:pt x="784997"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r" defTabSz="889000">
              <a:lnSpc>
                <a:spcPct val="90000"/>
              </a:lnSpc>
              <a:spcBef>
                <a:spcPct val="0"/>
              </a:spcBef>
              <a:spcAft>
                <a:spcPct val="35000"/>
              </a:spcAft>
            </a:pPr>
            <a:endParaRPr lang="en-US" sz="2000" kern="1200" dirty="0"/>
          </a:p>
        </p:txBody>
      </p:sp>
      <p:sp>
        <p:nvSpPr>
          <p:cNvPr id="69" name="Freeform 68"/>
          <p:cNvSpPr/>
          <p:nvPr/>
        </p:nvSpPr>
        <p:spPr>
          <a:xfrm>
            <a:off x="6763221" y="1778020"/>
            <a:ext cx="177537" cy="95450"/>
          </a:xfrm>
          <a:custGeom>
            <a:avLst/>
            <a:gdLst>
              <a:gd name="connsiteX0" fmla="*/ 0 w 811164"/>
              <a:gd name="connsiteY0" fmla="*/ 0 h 436109"/>
              <a:gd name="connsiteX1" fmla="*/ 811164 w 811164"/>
              <a:gd name="connsiteY1" fmla="*/ 0 h 436109"/>
              <a:gd name="connsiteX2" fmla="*/ 811164 w 811164"/>
              <a:gd name="connsiteY2" fmla="*/ 436109 h 436109"/>
              <a:gd name="connsiteX3" fmla="*/ 0 w 811164"/>
              <a:gd name="connsiteY3" fmla="*/ 436109 h 436109"/>
              <a:gd name="connsiteX4" fmla="*/ 0 w 811164"/>
              <a:gd name="connsiteY4" fmla="*/ 0 h 436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64" h="436109">
                <a:moveTo>
                  <a:pt x="0" y="0"/>
                </a:moveTo>
                <a:lnTo>
                  <a:pt x="811164" y="0"/>
                </a:lnTo>
                <a:lnTo>
                  <a:pt x="811164" y="436109"/>
                </a:lnTo>
                <a:lnTo>
                  <a:pt x="0" y="43610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a:p>
        </p:txBody>
      </p:sp>
      <p:sp>
        <p:nvSpPr>
          <p:cNvPr id="71" name="Freeform 70"/>
          <p:cNvSpPr/>
          <p:nvPr/>
        </p:nvSpPr>
        <p:spPr>
          <a:xfrm>
            <a:off x="928535" y="137198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2" name="Freeform 71"/>
          <p:cNvSpPr/>
          <p:nvPr/>
        </p:nvSpPr>
        <p:spPr>
          <a:xfrm>
            <a:off x="1003559" y="150701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3" name="Freeform 72"/>
          <p:cNvSpPr/>
          <p:nvPr/>
        </p:nvSpPr>
        <p:spPr>
          <a:xfrm>
            <a:off x="854084" y="150701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74" name="Freeform 73"/>
          <p:cNvSpPr/>
          <p:nvPr/>
        </p:nvSpPr>
        <p:spPr>
          <a:xfrm>
            <a:off x="3151706" y="143151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75" name="Freeform 74"/>
          <p:cNvSpPr/>
          <p:nvPr/>
        </p:nvSpPr>
        <p:spPr>
          <a:xfrm>
            <a:off x="3002231" y="143151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76" name="Freeform 75"/>
          <p:cNvSpPr/>
          <p:nvPr/>
        </p:nvSpPr>
        <p:spPr>
          <a:xfrm>
            <a:off x="3076682" y="156654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89" name="Freeform 88"/>
          <p:cNvSpPr/>
          <p:nvPr/>
        </p:nvSpPr>
        <p:spPr>
          <a:xfrm>
            <a:off x="8451825" y="1561578"/>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0" name="Freeform 89"/>
          <p:cNvSpPr/>
          <p:nvPr/>
        </p:nvSpPr>
        <p:spPr>
          <a:xfrm>
            <a:off x="8374720" y="1410364"/>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91" name="Freeform 90"/>
          <p:cNvSpPr/>
          <p:nvPr/>
        </p:nvSpPr>
        <p:spPr>
          <a:xfrm>
            <a:off x="8300269" y="1545394"/>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99" name="Freeform 98"/>
          <p:cNvSpPr/>
          <p:nvPr/>
        </p:nvSpPr>
        <p:spPr>
          <a:xfrm>
            <a:off x="7152400" y="140480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40453" tIns="155177" rIns="140454"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0" name="Freeform 99"/>
          <p:cNvSpPr/>
          <p:nvPr/>
        </p:nvSpPr>
        <p:spPr>
          <a:xfrm>
            <a:off x="7002925" y="140480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1" name="Freeform 100"/>
          <p:cNvSpPr/>
          <p:nvPr/>
        </p:nvSpPr>
        <p:spPr>
          <a:xfrm>
            <a:off x="7077376" y="153983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2" name="Freeform 101"/>
          <p:cNvSpPr/>
          <p:nvPr/>
        </p:nvSpPr>
        <p:spPr>
          <a:xfrm>
            <a:off x="7152400" y="1674867"/>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3" name="Freeform 102"/>
          <p:cNvSpPr/>
          <p:nvPr/>
        </p:nvSpPr>
        <p:spPr>
          <a:xfrm>
            <a:off x="7002925" y="1674867"/>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4" name="Freeform 103"/>
          <p:cNvSpPr/>
          <p:nvPr/>
        </p:nvSpPr>
        <p:spPr>
          <a:xfrm>
            <a:off x="4685438" y="144443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40453" tIns="155177" rIns="140453" bIns="155177"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5" name="Freeform 104"/>
          <p:cNvSpPr/>
          <p:nvPr/>
        </p:nvSpPr>
        <p:spPr>
          <a:xfrm>
            <a:off x="4834913" y="144443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sp>
        <p:nvSpPr>
          <p:cNvPr id="106" name="Freeform 105"/>
          <p:cNvSpPr/>
          <p:nvPr/>
        </p:nvSpPr>
        <p:spPr>
          <a:xfrm>
            <a:off x="4760462" y="1579465"/>
            <a:ext cx="138403"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40453" tIns="155177" rIns="140454" bIns="155178" numCol="1" spcCol="1270" anchor="ctr" anchorCtr="0">
            <a:noAutofit/>
          </a:bodyPr>
          <a:lstStyle/>
          <a:p>
            <a:pPr lvl="0" algn="ctr" defTabSz="488950">
              <a:lnSpc>
                <a:spcPct val="90000"/>
              </a:lnSpc>
              <a:spcBef>
                <a:spcPct val="0"/>
              </a:spcBef>
              <a:spcAft>
                <a:spcPct val="35000"/>
              </a:spcAft>
            </a:pPr>
            <a:endParaRPr lang="en-US" sz="1100" kern="1200" dirty="0"/>
          </a:p>
        </p:txBody>
      </p:sp>
      <p:sp>
        <p:nvSpPr>
          <p:cNvPr id="107" name="Freeform 106"/>
          <p:cNvSpPr/>
          <p:nvPr/>
        </p:nvSpPr>
        <p:spPr>
          <a:xfrm>
            <a:off x="4610987" y="1579465"/>
            <a:ext cx="138402" cy="159083"/>
          </a:xfrm>
          <a:custGeom>
            <a:avLst/>
            <a:gdLst>
              <a:gd name="connsiteX0" fmla="*/ 0 w 726849"/>
              <a:gd name="connsiteY0" fmla="*/ 316180 h 632359"/>
              <a:gd name="connsiteX1" fmla="*/ 158090 w 726849"/>
              <a:gd name="connsiteY1" fmla="*/ 0 h 632359"/>
              <a:gd name="connsiteX2" fmla="*/ 568759 w 726849"/>
              <a:gd name="connsiteY2" fmla="*/ 0 h 632359"/>
              <a:gd name="connsiteX3" fmla="*/ 726849 w 726849"/>
              <a:gd name="connsiteY3" fmla="*/ 316180 h 632359"/>
              <a:gd name="connsiteX4" fmla="*/ 568759 w 726849"/>
              <a:gd name="connsiteY4" fmla="*/ 632359 h 632359"/>
              <a:gd name="connsiteX5" fmla="*/ 158090 w 726849"/>
              <a:gd name="connsiteY5" fmla="*/ 632359 h 632359"/>
              <a:gd name="connsiteX6" fmla="*/ 0 w 726849"/>
              <a:gd name="connsiteY6" fmla="*/ 316180 h 632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849" h="632359">
                <a:moveTo>
                  <a:pt x="363424" y="0"/>
                </a:moveTo>
                <a:lnTo>
                  <a:pt x="726849" y="137538"/>
                </a:lnTo>
                <a:lnTo>
                  <a:pt x="726849" y="494821"/>
                </a:lnTo>
                <a:lnTo>
                  <a:pt x="363424" y="632359"/>
                </a:lnTo>
                <a:lnTo>
                  <a:pt x="0" y="494821"/>
                </a:lnTo>
                <a:lnTo>
                  <a:pt x="0" y="137538"/>
                </a:lnTo>
                <a:lnTo>
                  <a:pt x="363424" y="0"/>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98543" tIns="113267" rIns="98543" bIns="113267" numCol="1" spcCol="1270" anchor="ctr" anchorCtr="0">
            <a:noAutofit/>
          </a:bodyPr>
          <a:lstStyle/>
          <a:p>
            <a:pPr lvl="0" algn="ctr" defTabSz="1555750">
              <a:lnSpc>
                <a:spcPct val="90000"/>
              </a:lnSpc>
              <a:spcBef>
                <a:spcPct val="0"/>
              </a:spcBef>
              <a:spcAft>
                <a:spcPct val="35000"/>
              </a:spcAft>
            </a:pPr>
            <a:endParaRPr lang="en-US" sz="3500" kern="1200"/>
          </a:p>
        </p:txBody>
      </p:sp>
      <p:pic>
        <p:nvPicPr>
          <p:cNvPr id="77" name="Picture 76"/>
          <p:cNvPicPr>
            <a:picLocks noChangeAspect="1"/>
          </p:cNvPicPr>
          <p:nvPr/>
        </p:nvPicPr>
        <p:blipFill>
          <a:blip r:embed="rId9" cstate="print"/>
          <a:stretch>
            <a:fillRect/>
          </a:stretch>
        </p:blipFill>
        <p:spPr>
          <a:xfrm>
            <a:off x="3918526" y="3032185"/>
            <a:ext cx="3735397" cy="1760605"/>
          </a:xfrm>
          <a:prstGeom prst="rect">
            <a:avLst/>
          </a:prstGeom>
        </p:spPr>
      </p:pic>
      <p:sp>
        <p:nvSpPr>
          <p:cNvPr id="78" name="Rectangle 77"/>
          <p:cNvSpPr/>
          <p:nvPr/>
        </p:nvSpPr>
        <p:spPr>
          <a:xfrm>
            <a:off x="7667625" y="4211127"/>
            <a:ext cx="3460738" cy="1077218"/>
          </a:xfrm>
          <a:prstGeom prst="rect">
            <a:avLst/>
          </a:prstGeom>
          <a:solidFill>
            <a:schemeClr val="accent1"/>
          </a:solidFill>
        </p:spPr>
        <p:txBody>
          <a:bodyPr wrap="square">
            <a:spAutoFit/>
          </a:bodyPr>
          <a:lstStyle/>
          <a:p>
            <a:r>
              <a:rPr lang="en-US" sz="1600" b="1" dirty="0">
                <a:solidFill>
                  <a:schemeClr val="bg1"/>
                </a:solidFill>
                <a:latin typeface="Arial" panose="020B0604020202020204" pitchFamily="34" charset="0"/>
              </a:rPr>
              <a:t>…that  can be manipulated using standard operations and run consistently on virtually any hardware platform </a:t>
            </a:r>
            <a:endParaRPr lang="en-US" sz="1600" b="1" dirty="0">
              <a:solidFill>
                <a:schemeClr val="bg1"/>
              </a:solidFill>
            </a:endParaRPr>
          </a:p>
        </p:txBody>
      </p:sp>
      <p:sp>
        <p:nvSpPr>
          <p:cNvPr id="79" name="Rectangle 78"/>
          <p:cNvSpPr/>
          <p:nvPr/>
        </p:nvSpPr>
        <p:spPr>
          <a:xfrm>
            <a:off x="847725" y="2585129"/>
            <a:ext cx="3004199" cy="1077218"/>
          </a:xfrm>
          <a:prstGeom prst="rect">
            <a:avLst/>
          </a:prstGeom>
          <a:solidFill>
            <a:schemeClr val="accent1"/>
          </a:solidFill>
        </p:spPr>
        <p:txBody>
          <a:bodyPr wrap="square">
            <a:spAutoFit/>
          </a:bodyPr>
          <a:lstStyle/>
          <a:p>
            <a:r>
              <a:rPr lang="en-US" sz="1600" b="1" dirty="0">
                <a:solidFill>
                  <a:schemeClr val="bg1"/>
                </a:solidFill>
                <a:latin typeface="Arial" panose="020B0604020202020204" pitchFamily="34" charset="0"/>
              </a:rPr>
              <a:t>An engine that enables any payload to be encapsulated as a lightweight, portable, self-sufficient  container…</a:t>
            </a:r>
            <a:endParaRPr lang="en-US" sz="1600" b="1" dirty="0">
              <a:solidFill>
                <a:schemeClr val="bg1"/>
              </a:solidFill>
            </a:endParaRPr>
          </a:p>
        </p:txBody>
      </p:sp>
      <p:cxnSp>
        <p:nvCxnSpPr>
          <p:cNvPr id="81" name="Straight Arrow Connector 80"/>
          <p:cNvCxnSpPr/>
          <p:nvPr/>
        </p:nvCxnSpPr>
        <p:spPr>
          <a:xfrm rot="18900000">
            <a:off x="6073506" y="2328448"/>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17" name="Straight Arrow Connector 16"/>
          <p:cNvCxnSpPr/>
          <p:nvPr/>
        </p:nvCxnSpPr>
        <p:spPr>
          <a:xfrm rot="2700000">
            <a:off x="3203387" y="2332120"/>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pic>
        <p:nvPicPr>
          <p:cNvPr id="1027" name="Picture 3" descr="C:\Users\ju\Desktop\docker-container.png"/>
          <p:cNvPicPr>
            <a:picLocks noChangeAspect="1" noChangeArrowheads="1"/>
          </p:cNvPicPr>
          <p:nvPr/>
        </p:nvPicPr>
        <p:blipFill>
          <a:blip r:embed="rId10" cstate="print"/>
          <a:srcRect/>
          <a:stretch>
            <a:fillRect/>
          </a:stretch>
        </p:blipFill>
        <p:spPr bwMode="auto">
          <a:xfrm>
            <a:off x="3906103" y="2999047"/>
            <a:ext cx="3762375" cy="1781175"/>
          </a:xfrm>
          <a:prstGeom prst="rect">
            <a:avLst/>
          </a:prstGeom>
          <a:noFill/>
        </p:spPr>
      </p:pic>
      <p:cxnSp>
        <p:nvCxnSpPr>
          <p:cNvPr id="114" name="Straight Arrow Connector 113"/>
          <p:cNvCxnSpPr/>
          <p:nvPr/>
        </p:nvCxnSpPr>
        <p:spPr>
          <a:xfrm rot="18900000">
            <a:off x="3098710" y="5083086"/>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cxnSp>
        <p:nvCxnSpPr>
          <p:cNvPr id="80" name="Straight Arrow Connector 79"/>
          <p:cNvCxnSpPr/>
          <p:nvPr/>
        </p:nvCxnSpPr>
        <p:spPr>
          <a:xfrm rot="2700000">
            <a:off x="6096169" y="4919983"/>
            <a:ext cx="1511642" cy="2519"/>
          </a:xfrm>
          <a:prstGeom prst="straightConnector1">
            <a:avLst/>
          </a:prstGeom>
          <a:ln w="69850">
            <a:headEnd type="triangle"/>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90703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C0666-2055-8B44-A721-2FBD8A3D3FB5}"/>
              </a:ext>
            </a:extLst>
          </p:cNvPr>
          <p:cNvSpPr>
            <a:spLocks noGrp="1"/>
          </p:cNvSpPr>
          <p:nvPr>
            <p:ph type="title"/>
          </p:nvPr>
        </p:nvSpPr>
        <p:spPr>
          <a:xfrm>
            <a:off x="838199" y="365126"/>
            <a:ext cx="10357981" cy="579092"/>
          </a:xfrm>
        </p:spPr>
        <p:txBody>
          <a:bodyPr>
            <a:normAutofit fontScale="90000"/>
          </a:bodyPr>
          <a:lstStyle/>
          <a:p>
            <a:r>
              <a:rPr lang="en-GB" dirty="0"/>
              <a:t>Separation of Concerns</a:t>
            </a:r>
            <a:endParaRPr lang="en-US" dirty="0"/>
          </a:p>
        </p:txBody>
      </p:sp>
      <p:pic>
        <p:nvPicPr>
          <p:cNvPr id="3074" name="Picture 2" descr="Separation of Concerns">
            <a:extLst>
              <a:ext uri="{FF2B5EF4-FFF2-40B4-BE49-F238E27FC236}">
                <a16:creationId xmlns:a16="http://schemas.microsoft.com/office/drawing/2014/main" id="{21844A93-1BCB-8F49-AD3E-07F1904B41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384662"/>
            <a:ext cx="10357982" cy="468267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722D420-0FC7-F14C-A51F-D4D3713283E6}"/>
              </a:ext>
            </a:extLst>
          </p:cNvPr>
          <p:cNvSpPr txBox="1"/>
          <p:nvPr/>
        </p:nvSpPr>
        <p:spPr>
          <a:xfrm>
            <a:off x="4318647" y="6492874"/>
            <a:ext cx="3397084" cy="215444"/>
          </a:xfrm>
          <a:prstGeom prst="rect">
            <a:avLst/>
          </a:prstGeom>
          <a:noFill/>
        </p:spPr>
        <p:txBody>
          <a:bodyPr wrap="none" rtlCol="0">
            <a:spAutoFit/>
          </a:bodyPr>
          <a:lstStyle/>
          <a:p>
            <a:r>
              <a:rPr lang="en-US" sz="800" dirty="0"/>
              <a:t>https://</a:t>
            </a:r>
            <a:r>
              <a:rPr lang="en-US" sz="800" dirty="0" err="1"/>
              <a:t>crunchytechbytz.wordpress.com</a:t>
            </a:r>
            <a:r>
              <a:rPr lang="en-US" sz="800" dirty="0"/>
              <a:t>/2018/01/23/introduction-to-docker</a:t>
            </a:r>
          </a:p>
        </p:txBody>
      </p:sp>
    </p:spTree>
    <p:extLst>
      <p:ext uri="{BB962C8B-B14F-4D97-AF65-F5344CB8AC3E}">
        <p14:creationId xmlns:p14="http://schemas.microsoft.com/office/powerpoint/2010/main" val="1267793431"/>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44546A"/>
      </a:dk2>
      <a:lt2>
        <a:srgbClr val="E7E6E6"/>
      </a:lt2>
      <a:accent1>
        <a:srgbClr val="1F315F"/>
      </a:accent1>
      <a:accent2>
        <a:srgbClr val="ED7D31"/>
      </a:accent2>
      <a:accent3>
        <a:srgbClr val="A5A5A5"/>
      </a:accent3>
      <a:accent4>
        <a:srgbClr val="FFC000"/>
      </a:accent4>
      <a:accent5>
        <a:srgbClr val="5B9BD5"/>
      </a:accent5>
      <a:accent6>
        <a:srgbClr val="70AD47"/>
      </a:accent6>
      <a:hlink>
        <a:srgbClr val="6B7492"/>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60645</TotalTime>
  <Words>3690</Words>
  <Application>Microsoft Macintosh PowerPoint</Application>
  <PresentationFormat>Widescreen</PresentationFormat>
  <Paragraphs>449</Paragraphs>
  <Slides>43</Slides>
  <Notes>23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43</vt:i4>
      </vt:variant>
    </vt:vector>
  </HeadingPairs>
  <TitlesOfParts>
    <vt:vector size="51" baseType="lpstr">
      <vt:lpstr>Arial</vt:lpstr>
      <vt:lpstr>Calibri</vt:lpstr>
      <vt:lpstr>Courier New</vt:lpstr>
      <vt:lpstr>Exo</vt:lpstr>
      <vt:lpstr>Gill Sans</vt:lpstr>
      <vt:lpstr>Gill Sans MT</vt:lpstr>
      <vt:lpstr>source sans pro</vt:lpstr>
      <vt:lpstr>Office Theme</vt:lpstr>
      <vt:lpstr>Introduction to Containers</vt:lpstr>
      <vt:lpstr>Background How did we get here?</vt:lpstr>
      <vt:lpstr>The Challenge</vt:lpstr>
      <vt:lpstr>The Matrix From Hell</vt:lpstr>
      <vt:lpstr>Cargo Transport Pre-1960</vt:lpstr>
      <vt:lpstr>Also a matrix from hell</vt:lpstr>
      <vt:lpstr>Solution: Intermodal Shipping Container</vt:lpstr>
      <vt:lpstr>Docker is a shipping container system for code </vt:lpstr>
      <vt:lpstr>Separation of Concerns</vt:lpstr>
      <vt:lpstr>Docker eliminates the matrix from Hell</vt:lpstr>
      <vt:lpstr>Benefits for Developers &amp; Administrators</vt:lpstr>
      <vt:lpstr>Containerisation How does it work?</vt:lpstr>
      <vt:lpstr>The needs of the one vs the needs of the many</vt:lpstr>
      <vt:lpstr>Resources</vt:lpstr>
      <vt:lpstr>Namespaces!</vt:lpstr>
      <vt:lpstr>Kernel Namespaces</vt:lpstr>
      <vt:lpstr>Container use namespaces and control groups to create completely isolated environments.</vt:lpstr>
      <vt:lpstr>Container  vs  Virtual Machine</vt:lpstr>
      <vt:lpstr>Operating System</vt:lpstr>
      <vt:lpstr>Virtual Machine</vt:lpstr>
      <vt:lpstr>Sharing is caring</vt:lpstr>
      <vt:lpstr>Traditional </vt:lpstr>
      <vt:lpstr>Container</vt:lpstr>
      <vt:lpstr>Difference Docker vs Virtual Machine</vt:lpstr>
      <vt:lpstr>Docker and Virtual Machines</vt:lpstr>
      <vt:lpstr>Docker and Virtual Machines</vt:lpstr>
      <vt:lpstr>Docker</vt:lpstr>
      <vt:lpstr>PowerPoint Presentation</vt:lpstr>
      <vt:lpstr>None image</vt:lpstr>
      <vt:lpstr>PowerPoint Presentation</vt:lpstr>
      <vt:lpstr>Recap</vt:lpstr>
      <vt:lpstr>Docker image</vt:lpstr>
      <vt:lpstr>Dockerfile</vt:lpstr>
      <vt:lpstr>Dockerfile</vt:lpstr>
      <vt:lpstr>Dockerfile</vt:lpstr>
      <vt:lpstr>Image sources</vt:lpstr>
      <vt:lpstr>Overview </vt:lpstr>
      <vt:lpstr>Singularity</vt:lpstr>
      <vt:lpstr>Singularity vs Docker</vt:lpstr>
      <vt:lpstr>PowerPoint Presentation</vt:lpstr>
      <vt:lpstr>Exercises</vt:lpstr>
      <vt:lpstr>Namespaces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Ben Golub</dc:creator>
  <cp:lastModifiedBy>Thomas Juettemann</cp:lastModifiedBy>
  <cp:revision>487</cp:revision>
  <dcterms:created xsi:type="dcterms:W3CDTF">2013-06-18T20:54:41Z</dcterms:created>
  <dcterms:modified xsi:type="dcterms:W3CDTF">2021-05-03T13:18:37Z</dcterms:modified>
</cp:coreProperties>
</file>